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31"/>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987B-6643-43AA-9B56-509B80CCD0F3}" type="datetimeFigureOut">
              <a:rPr lang="en-US" smtClean="0"/>
              <a:t>9/30/2021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D42F3-CDD5-4B19-B3DB-7C5223465AF0}" type="slidenum">
              <a:rPr lang="en-US" smtClean="0"/>
              <a:t>‹#›</a:t>
            </a:fld>
            <a:endParaRPr lang="en-US"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2F5248-46FB-4B21-86CC-193094DCEFA0}"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1CC9A-5A1F-4B55-A065-BB4E65346D4D}"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9D0E3-2BD6-4254-82D0-8E1441667E33}"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BCEC5-CE1B-4617-82D6-65BD0F5B07A5}"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011BD-7957-4CF3-8BCA-9A385F7F00A0}"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D1E35-9E29-4BA2-8650-B8DF2FB8418A}" type="datetime1">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0E36BE-4641-4FC6-BB34-6A020DAA3E16}" type="datetime1">
              <a:rPr lang="en-US" smtClean="0"/>
              <a:t>9/30/2021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3F94D2-0D2E-4C87-8168-ED920BF6FA52}" type="datetime1">
              <a:rPr lang="en-US" smtClean="0"/>
              <a:t>9/30/2021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893852E-F5CF-4AEE-8E73-07BBAD90892A}" type="datetime1">
              <a:rPr lang="en-US" smtClean="0"/>
              <a:t>9/30/2021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CBE78-9AC4-4210-8A68-53918CCA97CC}" type="datetime1">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9BF09E-DD05-437F-9F41-BFC11A888A78}" type="datetime1">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E312BF-6E7B-46F2-B83A-98982FB970FA}" type="datetime1">
              <a:rPr lang="en-US" smtClean="0"/>
              <a:t>9/30/2021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goalkicker.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50" name="Freeform: Shape 49">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2" name="Picture 5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54" name="Rectangle 5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Freeform: Shape 5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Oval 5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3C9CC-F0AD-4F56-9B0F-18ED29C3B4C9}"/>
              </a:ext>
            </a:extLst>
          </p:cNvPr>
          <p:cNvSpPr>
            <a:spLocks noGrp="1"/>
          </p:cNvSpPr>
          <p:nvPr>
            <p:ph type="ctrTitle"/>
          </p:nvPr>
        </p:nvSpPr>
        <p:spPr>
          <a:xfrm>
            <a:off x="800309" y="2429067"/>
            <a:ext cx="9099829" cy="1210871"/>
          </a:xfrm>
        </p:spPr>
        <p:txBody>
          <a:bodyPr>
            <a:normAutofit/>
          </a:bodyPr>
          <a:lstStyle/>
          <a:p>
            <a:pPr algn="l"/>
            <a:r>
              <a:rPr lang="en-US" sz="8000" dirty="0"/>
              <a:t>E-Farmer’s Market</a:t>
            </a:r>
          </a:p>
        </p:txBody>
      </p:sp>
      <p:sp>
        <p:nvSpPr>
          <p:cNvPr id="4" name="TextBox 3">
            <a:extLst>
              <a:ext uri="{FF2B5EF4-FFF2-40B4-BE49-F238E27FC236}">
                <a16:creationId xmlns:a16="http://schemas.microsoft.com/office/drawing/2014/main" id="{AAA99414-C275-4A01-BB5F-1B4CB210EDB0}"/>
              </a:ext>
            </a:extLst>
          </p:cNvPr>
          <p:cNvSpPr txBox="1"/>
          <p:nvPr/>
        </p:nvSpPr>
        <p:spPr>
          <a:xfrm>
            <a:off x="1213459" y="4809393"/>
            <a:ext cx="2198038" cy="923330"/>
          </a:xfrm>
          <a:prstGeom prst="rect">
            <a:avLst/>
          </a:prstGeom>
          <a:noFill/>
        </p:spPr>
        <p:txBody>
          <a:bodyPr wrap="none" rtlCol="0">
            <a:spAutoFit/>
          </a:bodyPr>
          <a:lstStyle/>
          <a:p>
            <a:r>
              <a:rPr lang="en-IN" dirty="0"/>
              <a:t>By :- </a:t>
            </a:r>
          </a:p>
          <a:p>
            <a:r>
              <a:rPr lang="en-IN" dirty="0"/>
              <a:t>Govind Nair -- 1062</a:t>
            </a:r>
          </a:p>
          <a:p>
            <a:r>
              <a:rPr lang="en-IN" dirty="0" err="1"/>
              <a:t>Kedar</a:t>
            </a:r>
            <a:r>
              <a:rPr lang="en-IN" dirty="0"/>
              <a:t> </a:t>
            </a:r>
            <a:r>
              <a:rPr lang="en-IN" dirty="0" err="1"/>
              <a:t>Apet</a:t>
            </a:r>
            <a:r>
              <a:rPr lang="en-IN" dirty="0"/>
              <a:t>  -- 1090</a:t>
            </a:r>
          </a:p>
        </p:txBody>
      </p:sp>
    </p:spTree>
    <p:extLst>
      <p:ext uri="{BB962C8B-B14F-4D97-AF65-F5344CB8AC3E}">
        <p14:creationId xmlns:p14="http://schemas.microsoft.com/office/powerpoint/2010/main" val="412562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7D1D-D849-4282-99A8-4AC3D62BA5F1}"/>
              </a:ext>
            </a:extLst>
          </p:cNvPr>
          <p:cNvSpPr>
            <a:spLocks noGrp="1"/>
          </p:cNvSpPr>
          <p:nvPr>
            <p:ph type="title"/>
          </p:nvPr>
        </p:nvSpPr>
        <p:spPr>
          <a:xfrm>
            <a:off x="2116834" y="332435"/>
            <a:ext cx="7958331" cy="1077229"/>
          </a:xfrm>
        </p:spPr>
        <p:txBody>
          <a:bodyPr>
            <a:normAutofit/>
          </a:bodyPr>
          <a:lstStyle/>
          <a:p>
            <a:pPr algn="ctr"/>
            <a:r>
              <a:rPr lang="en-IN" sz="4000" dirty="0"/>
              <a:t>Use Case Diagram</a:t>
            </a:r>
          </a:p>
        </p:txBody>
      </p:sp>
      <p:pic>
        <p:nvPicPr>
          <p:cNvPr id="5" name="Image2">
            <a:extLst>
              <a:ext uri="{FF2B5EF4-FFF2-40B4-BE49-F238E27FC236}">
                <a16:creationId xmlns:a16="http://schemas.microsoft.com/office/drawing/2014/main" id="{F0E8D670-7210-411D-9CF5-ABEA123B4E92}"/>
              </a:ext>
            </a:extLst>
          </p:cNvPr>
          <p:cNvPicPr/>
          <p:nvPr/>
        </p:nvPicPr>
        <p:blipFill>
          <a:blip r:embed="rId2"/>
          <a:stretch>
            <a:fillRect/>
          </a:stretch>
        </p:blipFill>
        <p:spPr bwMode="auto">
          <a:xfrm>
            <a:off x="2929889" y="1063868"/>
            <a:ext cx="6332220" cy="5574323"/>
          </a:xfrm>
          <a:prstGeom prst="rect">
            <a:avLst/>
          </a:prstGeom>
        </p:spPr>
      </p:pic>
    </p:spTree>
    <p:extLst>
      <p:ext uri="{BB962C8B-B14F-4D97-AF65-F5344CB8AC3E}">
        <p14:creationId xmlns:p14="http://schemas.microsoft.com/office/powerpoint/2010/main" val="288336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61DDA-D29A-4A01-BCC9-81A642C7EBD1}"/>
              </a:ext>
            </a:extLst>
          </p:cNvPr>
          <p:cNvSpPr>
            <a:spLocks noGrp="1"/>
          </p:cNvSpPr>
          <p:nvPr>
            <p:ph type="title"/>
          </p:nvPr>
        </p:nvSpPr>
        <p:spPr>
          <a:xfrm>
            <a:off x="1976157" y="70338"/>
            <a:ext cx="7958331" cy="1077229"/>
          </a:xfrm>
        </p:spPr>
        <p:txBody>
          <a:bodyPr>
            <a:normAutofit/>
          </a:bodyPr>
          <a:lstStyle/>
          <a:p>
            <a:pPr algn="ctr"/>
            <a:r>
              <a:rPr lang="en-IN" sz="4000" dirty="0"/>
              <a:t>Test Screens</a:t>
            </a:r>
          </a:p>
        </p:txBody>
      </p:sp>
      <p:pic>
        <p:nvPicPr>
          <p:cNvPr id="5" name="Image1">
            <a:extLst>
              <a:ext uri="{FF2B5EF4-FFF2-40B4-BE49-F238E27FC236}">
                <a16:creationId xmlns:a16="http://schemas.microsoft.com/office/drawing/2014/main" id="{78D08C5F-76DD-4F51-884E-F0B91421D15F}"/>
              </a:ext>
            </a:extLst>
          </p:cNvPr>
          <p:cNvPicPr/>
          <p:nvPr/>
        </p:nvPicPr>
        <p:blipFill rotWithShape="1">
          <a:blip r:embed="rId2">
            <a:lum/>
            <a:alphaModFix/>
          </a:blip>
          <a:srcRect l="17662" t="8099" r="19246" b="16846"/>
          <a:stretch/>
        </p:blipFill>
        <p:spPr bwMode="auto">
          <a:xfrm>
            <a:off x="3367454" y="608952"/>
            <a:ext cx="5011616" cy="2552163"/>
          </a:xfrm>
          <a:prstGeom prst="rect">
            <a:avLst/>
          </a:prstGeom>
          <a:ln>
            <a:noFill/>
          </a:ln>
          <a:extLst>
            <a:ext uri="{53640926-AAD7-44D8-BBD7-CCE9431645EC}">
              <a14:shadowObscured xmlns:a14="http://schemas.microsoft.com/office/drawing/2010/main"/>
            </a:ext>
          </a:extLst>
        </p:spPr>
      </p:pic>
      <p:pic>
        <p:nvPicPr>
          <p:cNvPr id="7" name="Image3">
            <a:extLst>
              <a:ext uri="{FF2B5EF4-FFF2-40B4-BE49-F238E27FC236}">
                <a16:creationId xmlns:a16="http://schemas.microsoft.com/office/drawing/2014/main" id="{E5C63184-7643-480A-9953-9356A5DD6442}"/>
              </a:ext>
            </a:extLst>
          </p:cNvPr>
          <p:cNvPicPr/>
          <p:nvPr/>
        </p:nvPicPr>
        <p:blipFill rotWithShape="1">
          <a:blip r:embed="rId3">
            <a:lum/>
            <a:alphaModFix/>
          </a:blip>
          <a:srcRect l="19457" t="10684" r="21275"/>
          <a:stretch/>
        </p:blipFill>
        <p:spPr bwMode="auto">
          <a:xfrm>
            <a:off x="2655278" y="3161114"/>
            <a:ext cx="6383214" cy="36265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86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1680F0-C202-4FAD-A6C7-AB76D292ED68}"/>
              </a:ext>
            </a:extLst>
          </p:cNvPr>
          <p:cNvSpPr txBox="1"/>
          <p:nvPr/>
        </p:nvSpPr>
        <p:spPr>
          <a:xfrm>
            <a:off x="1723292" y="931985"/>
            <a:ext cx="184731" cy="369332"/>
          </a:xfrm>
          <a:prstGeom prst="rect">
            <a:avLst/>
          </a:prstGeom>
          <a:noFill/>
        </p:spPr>
        <p:txBody>
          <a:bodyPr wrap="none" rtlCol="0">
            <a:spAutoFit/>
          </a:bodyPr>
          <a:lstStyle/>
          <a:p>
            <a:endParaRPr lang="en-IN" dirty="0"/>
          </a:p>
        </p:txBody>
      </p:sp>
      <p:pic>
        <p:nvPicPr>
          <p:cNvPr id="7" name="Image2">
            <a:extLst>
              <a:ext uri="{FF2B5EF4-FFF2-40B4-BE49-F238E27FC236}">
                <a16:creationId xmlns:a16="http://schemas.microsoft.com/office/drawing/2014/main" id="{5C6BD8ED-1611-4CA9-A8E7-584DEA167345}"/>
              </a:ext>
            </a:extLst>
          </p:cNvPr>
          <p:cNvPicPr/>
          <p:nvPr/>
        </p:nvPicPr>
        <p:blipFill rotWithShape="1">
          <a:blip r:embed="rId2">
            <a:lum/>
            <a:alphaModFix/>
          </a:blip>
          <a:srcRect l="7935" r="10663" b="6535"/>
          <a:stretch/>
        </p:blipFill>
        <p:spPr bwMode="auto">
          <a:xfrm>
            <a:off x="2224454" y="166639"/>
            <a:ext cx="7983415" cy="2998592"/>
          </a:xfrm>
          <a:prstGeom prst="rect">
            <a:avLst/>
          </a:prstGeom>
          <a:ln>
            <a:noFill/>
          </a:ln>
          <a:extLst>
            <a:ext uri="{53640926-AAD7-44D8-BBD7-CCE9431645EC}">
              <a14:shadowObscured xmlns:a14="http://schemas.microsoft.com/office/drawing/2010/main"/>
            </a:ext>
          </a:extLst>
        </p:spPr>
      </p:pic>
      <p:pic>
        <p:nvPicPr>
          <p:cNvPr id="10" name="Image8">
            <a:extLst>
              <a:ext uri="{FF2B5EF4-FFF2-40B4-BE49-F238E27FC236}">
                <a16:creationId xmlns:a16="http://schemas.microsoft.com/office/drawing/2014/main" id="{512E0700-BC0E-4FE6-9AEB-21D75D698822}"/>
              </a:ext>
            </a:extLst>
          </p:cNvPr>
          <p:cNvPicPr/>
          <p:nvPr/>
        </p:nvPicPr>
        <p:blipFill rotWithShape="1">
          <a:blip r:embed="rId3">
            <a:lum/>
            <a:alphaModFix/>
          </a:blip>
          <a:srcRect l="8299" t="5387" r="7280" b="11722"/>
          <a:stretch/>
        </p:blipFill>
        <p:spPr>
          <a:xfrm>
            <a:off x="2743200" y="3279530"/>
            <a:ext cx="6919546" cy="3191607"/>
          </a:xfrm>
          <a:prstGeom prst="rect">
            <a:avLst/>
          </a:prstGeom>
        </p:spPr>
      </p:pic>
    </p:spTree>
    <p:extLst>
      <p:ext uri="{BB962C8B-B14F-4D97-AF65-F5344CB8AC3E}">
        <p14:creationId xmlns:p14="http://schemas.microsoft.com/office/powerpoint/2010/main" val="194651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13">
            <a:extLst>
              <a:ext uri="{FF2B5EF4-FFF2-40B4-BE49-F238E27FC236}">
                <a16:creationId xmlns:a16="http://schemas.microsoft.com/office/drawing/2014/main" id="{44B90EFF-64DB-4AF1-90A7-EB45E7A33F43}"/>
              </a:ext>
            </a:extLst>
          </p:cNvPr>
          <p:cNvPicPr/>
          <p:nvPr/>
        </p:nvPicPr>
        <p:blipFill rotWithShape="1">
          <a:blip r:embed="rId2">
            <a:lum/>
            <a:alphaModFix/>
          </a:blip>
          <a:srcRect l="7554" t="8398" r="9086" b="7832"/>
          <a:stretch/>
        </p:blipFill>
        <p:spPr>
          <a:xfrm>
            <a:off x="2405270" y="186495"/>
            <a:ext cx="7176052" cy="2775366"/>
          </a:xfrm>
          <a:prstGeom prst="rect">
            <a:avLst/>
          </a:prstGeom>
        </p:spPr>
      </p:pic>
      <p:pic>
        <p:nvPicPr>
          <p:cNvPr id="11" name="Image4">
            <a:extLst>
              <a:ext uri="{FF2B5EF4-FFF2-40B4-BE49-F238E27FC236}">
                <a16:creationId xmlns:a16="http://schemas.microsoft.com/office/drawing/2014/main" id="{C2BF1074-A782-40DF-B961-A1F81B031FB8}"/>
              </a:ext>
            </a:extLst>
          </p:cNvPr>
          <p:cNvPicPr/>
          <p:nvPr/>
        </p:nvPicPr>
        <p:blipFill rotWithShape="1">
          <a:blip r:embed="rId3">
            <a:lum/>
            <a:alphaModFix/>
          </a:blip>
          <a:srcRect l="6724" t="5081" r="8404" b="19807"/>
          <a:stretch/>
        </p:blipFill>
        <p:spPr>
          <a:xfrm>
            <a:off x="3446585" y="3002893"/>
            <a:ext cx="5263662" cy="2331108"/>
          </a:xfrm>
          <a:prstGeom prst="rect">
            <a:avLst/>
          </a:prstGeom>
        </p:spPr>
      </p:pic>
      <p:pic>
        <p:nvPicPr>
          <p:cNvPr id="13" name="Image5">
            <a:extLst>
              <a:ext uri="{FF2B5EF4-FFF2-40B4-BE49-F238E27FC236}">
                <a16:creationId xmlns:a16="http://schemas.microsoft.com/office/drawing/2014/main" id="{58ABCF68-01AF-423B-B160-58082FB62FAF}"/>
              </a:ext>
            </a:extLst>
          </p:cNvPr>
          <p:cNvPicPr/>
          <p:nvPr/>
        </p:nvPicPr>
        <p:blipFill rotWithShape="1">
          <a:blip r:embed="rId4">
            <a:lum/>
            <a:alphaModFix/>
          </a:blip>
          <a:srcRect l="21641" t="5932" r="15481" b="52907"/>
          <a:stretch/>
        </p:blipFill>
        <p:spPr>
          <a:xfrm>
            <a:off x="3864078" y="5375034"/>
            <a:ext cx="4542504" cy="1338152"/>
          </a:xfrm>
          <a:prstGeom prst="rect">
            <a:avLst/>
          </a:prstGeom>
        </p:spPr>
      </p:pic>
    </p:spTree>
    <p:extLst>
      <p:ext uri="{BB962C8B-B14F-4D97-AF65-F5344CB8AC3E}">
        <p14:creationId xmlns:p14="http://schemas.microsoft.com/office/powerpoint/2010/main" val="272517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E33372-F883-4FAE-995B-FC3D50FB25FB}"/>
              </a:ext>
            </a:extLst>
          </p:cNvPr>
          <p:cNvSpPr txBox="1"/>
          <p:nvPr/>
        </p:nvSpPr>
        <p:spPr>
          <a:xfrm>
            <a:off x="2694038" y="167148"/>
            <a:ext cx="1877437" cy="369332"/>
          </a:xfrm>
          <a:prstGeom prst="rect">
            <a:avLst/>
          </a:prstGeom>
          <a:noFill/>
        </p:spPr>
        <p:txBody>
          <a:bodyPr wrap="none" rtlCol="0">
            <a:spAutoFit/>
          </a:bodyPr>
          <a:lstStyle/>
          <a:p>
            <a:r>
              <a:rPr lang="en-IN" dirty="0"/>
              <a:t>Producer Flow :-</a:t>
            </a:r>
          </a:p>
        </p:txBody>
      </p:sp>
      <p:pic>
        <p:nvPicPr>
          <p:cNvPr id="6" name="Image6">
            <a:extLst>
              <a:ext uri="{FF2B5EF4-FFF2-40B4-BE49-F238E27FC236}">
                <a16:creationId xmlns:a16="http://schemas.microsoft.com/office/drawing/2014/main" id="{28DDD1F5-AE31-41B0-B9DD-A063A1DAE6D3}"/>
              </a:ext>
            </a:extLst>
          </p:cNvPr>
          <p:cNvPicPr/>
          <p:nvPr/>
        </p:nvPicPr>
        <p:blipFill rotWithShape="1">
          <a:blip r:embed="rId2">
            <a:lum/>
            <a:alphaModFix/>
          </a:blip>
          <a:srcRect l="19100" t="15363" r="20343" b="30663"/>
          <a:stretch/>
        </p:blipFill>
        <p:spPr>
          <a:xfrm>
            <a:off x="3269673" y="536480"/>
            <a:ext cx="5333999" cy="2012756"/>
          </a:xfrm>
          <a:prstGeom prst="rect">
            <a:avLst/>
          </a:prstGeom>
        </p:spPr>
      </p:pic>
      <p:pic>
        <p:nvPicPr>
          <p:cNvPr id="8" name="Image9">
            <a:extLst>
              <a:ext uri="{FF2B5EF4-FFF2-40B4-BE49-F238E27FC236}">
                <a16:creationId xmlns:a16="http://schemas.microsoft.com/office/drawing/2014/main" id="{5A27DF55-CE96-4161-89D6-97D6AC649504}"/>
              </a:ext>
            </a:extLst>
          </p:cNvPr>
          <p:cNvPicPr/>
          <p:nvPr/>
        </p:nvPicPr>
        <p:blipFill rotWithShape="1">
          <a:blip r:embed="rId3">
            <a:lum/>
            <a:alphaModFix/>
          </a:blip>
          <a:srcRect l="7075" t="5768" r="8687" b="20037"/>
          <a:stretch/>
        </p:blipFill>
        <p:spPr>
          <a:xfrm>
            <a:off x="2843685" y="2918567"/>
            <a:ext cx="6240026" cy="2768799"/>
          </a:xfrm>
          <a:prstGeom prst="rect">
            <a:avLst/>
          </a:prstGeom>
        </p:spPr>
      </p:pic>
    </p:spTree>
    <p:extLst>
      <p:ext uri="{BB962C8B-B14F-4D97-AF65-F5344CB8AC3E}">
        <p14:creationId xmlns:p14="http://schemas.microsoft.com/office/powerpoint/2010/main" val="172379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7">
            <a:extLst>
              <a:ext uri="{FF2B5EF4-FFF2-40B4-BE49-F238E27FC236}">
                <a16:creationId xmlns:a16="http://schemas.microsoft.com/office/drawing/2014/main" id="{B220EC5D-665A-41B5-8EEF-CE43046AC5EC}"/>
              </a:ext>
            </a:extLst>
          </p:cNvPr>
          <p:cNvPicPr/>
          <p:nvPr/>
        </p:nvPicPr>
        <p:blipFill rotWithShape="1">
          <a:blip r:embed="rId2">
            <a:lum/>
            <a:alphaModFix/>
          </a:blip>
          <a:srcRect l="14470" t="16119" r="14668" b="15623"/>
          <a:stretch/>
        </p:blipFill>
        <p:spPr>
          <a:xfrm>
            <a:off x="2771481" y="160255"/>
            <a:ext cx="6447934" cy="2809188"/>
          </a:xfrm>
          <a:prstGeom prst="rect">
            <a:avLst/>
          </a:prstGeom>
        </p:spPr>
      </p:pic>
      <p:pic>
        <p:nvPicPr>
          <p:cNvPr id="9" name="Image10">
            <a:extLst>
              <a:ext uri="{FF2B5EF4-FFF2-40B4-BE49-F238E27FC236}">
                <a16:creationId xmlns:a16="http://schemas.microsoft.com/office/drawing/2014/main" id="{80B6540B-2F39-4323-A06B-039B37299413}"/>
              </a:ext>
            </a:extLst>
          </p:cNvPr>
          <p:cNvPicPr/>
          <p:nvPr/>
        </p:nvPicPr>
        <p:blipFill rotWithShape="1">
          <a:blip r:embed="rId3">
            <a:lum/>
            <a:alphaModFix/>
          </a:blip>
          <a:srcRect l="11124" t="15869" r="11016" b="15786"/>
          <a:stretch/>
        </p:blipFill>
        <p:spPr>
          <a:xfrm>
            <a:off x="2771480" y="3337088"/>
            <a:ext cx="6447933" cy="2978870"/>
          </a:xfrm>
          <a:prstGeom prst="rect">
            <a:avLst/>
          </a:prstGeom>
        </p:spPr>
      </p:pic>
    </p:spTree>
    <p:extLst>
      <p:ext uri="{BB962C8B-B14F-4D97-AF65-F5344CB8AC3E}">
        <p14:creationId xmlns:p14="http://schemas.microsoft.com/office/powerpoint/2010/main" val="390610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11">
            <a:extLst>
              <a:ext uri="{FF2B5EF4-FFF2-40B4-BE49-F238E27FC236}">
                <a16:creationId xmlns:a16="http://schemas.microsoft.com/office/drawing/2014/main" id="{C5CB726C-7576-49D9-952C-61A0F460A832}"/>
              </a:ext>
            </a:extLst>
          </p:cNvPr>
          <p:cNvPicPr/>
          <p:nvPr/>
        </p:nvPicPr>
        <p:blipFill rotWithShape="1">
          <a:blip r:embed="rId2">
            <a:lum/>
            <a:alphaModFix/>
          </a:blip>
          <a:srcRect l="9292" t="16639" r="9980" b="11461"/>
          <a:stretch/>
        </p:blipFill>
        <p:spPr>
          <a:xfrm>
            <a:off x="2484783" y="141231"/>
            <a:ext cx="7096539" cy="2423065"/>
          </a:xfrm>
          <a:prstGeom prst="rect">
            <a:avLst/>
          </a:prstGeom>
        </p:spPr>
      </p:pic>
      <p:pic>
        <p:nvPicPr>
          <p:cNvPr id="11" name="Image12">
            <a:extLst>
              <a:ext uri="{FF2B5EF4-FFF2-40B4-BE49-F238E27FC236}">
                <a16:creationId xmlns:a16="http://schemas.microsoft.com/office/drawing/2014/main" id="{791F1CC7-4FFA-4A14-AE7E-FB586161C8BE}"/>
              </a:ext>
            </a:extLst>
          </p:cNvPr>
          <p:cNvPicPr/>
          <p:nvPr/>
        </p:nvPicPr>
        <p:blipFill rotWithShape="1">
          <a:blip r:embed="rId3">
            <a:lum/>
            <a:alphaModFix/>
          </a:blip>
          <a:srcRect l="26886" t="2059" r="27204" b="2225"/>
          <a:stretch/>
        </p:blipFill>
        <p:spPr>
          <a:xfrm>
            <a:off x="3925019" y="2665563"/>
            <a:ext cx="4364966" cy="4114800"/>
          </a:xfrm>
          <a:prstGeom prst="rect">
            <a:avLst/>
          </a:prstGeom>
        </p:spPr>
      </p:pic>
    </p:spTree>
    <p:extLst>
      <p:ext uri="{BB962C8B-B14F-4D97-AF65-F5344CB8AC3E}">
        <p14:creationId xmlns:p14="http://schemas.microsoft.com/office/powerpoint/2010/main" val="314359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6B349E-2A00-497F-9462-4830B891B44C}"/>
              </a:ext>
            </a:extLst>
          </p:cNvPr>
          <p:cNvSpPr txBox="1"/>
          <p:nvPr/>
        </p:nvSpPr>
        <p:spPr>
          <a:xfrm>
            <a:off x="1854678" y="672860"/>
            <a:ext cx="8402129" cy="707886"/>
          </a:xfrm>
          <a:prstGeom prst="rect">
            <a:avLst/>
          </a:prstGeom>
          <a:noFill/>
        </p:spPr>
        <p:txBody>
          <a:bodyPr wrap="square" rtlCol="0">
            <a:spAutoFit/>
          </a:bodyPr>
          <a:lstStyle/>
          <a:p>
            <a:pPr algn="ctr"/>
            <a:r>
              <a:rPr lang="en-IN" sz="4000" b="0" i="0" u="none" strike="noStrike" dirty="0">
                <a:effectLst/>
                <a:latin typeface="+mn-lt"/>
              </a:rPr>
              <a:t>Conclusion and Future Scope</a:t>
            </a:r>
            <a:endParaRPr lang="en-IN" sz="4000" dirty="0"/>
          </a:p>
        </p:txBody>
      </p:sp>
      <p:sp>
        <p:nvSpPr>
          <p:cNvPr id="5" name="TextBox 4">
            <a:extLst>
              <a:ext uri="{FF2B5EF4-FFF2-40B4-BE49-F238E27FC236}">
                <a16:creationId xmlns:a16="http://schemas.microsoft.com/office/drawing/2014/main" id="{5B891AF0-45E7-4B50-ADDE-67DDCCAA7D80}"/>
              </a:ext>
            </a:extLst>
          </p:cNvPr>
          <p:cNvSpPr txBox="1"/>
          <p:nvPr/>
        </p:nvSpPr>
        <p:spPr>
          <a:xfrm>
            <a:off x="1733909" y="1647645"/>
            <a:ext cx="9178506" cy="4729500"/>
          </a:xfrm>
          <a:prstGeom prst="rect">
            <a:avLst/>
          </a:prstGeom>
          <a:noFill/>
        </p:spPr>
        <p:txBody>
          <a:bodyPr wrap="square" rtlCol="0">
            <a:spAutoFit/>
          </a:bodyPr>
          <a:lstStyle/>
          <a:p>
            <a:pPr marL="285750" indent="-285750">
              <a:buFont typeface="Arial" panose="020B0604020202020204" pitchFamily="34" charset="0"/>
              <a:buChar char="•"/>
            </a:pPr>
            <a:r>
              <a:rPr lang="en-IN" sz="2000" dirty="0">
                <a:effectLst/>
                <a:latin typeface="+mj-lt"/>
                <a:ea typeface="Calibri" panose="020F0502020204030204" pitchFamily="34" charset="0"/>
              </a:rPr>
              <a:t>The main motive for the project was to provide dynamic online farmer’s management system to help farmers in every possible way and provide </a:t>
            </a:r>
          </a:p>
          <a:p>
            <a:r>
              <a:rPr lang="en-IN" sz="2000" dirty="0">
                <a:latin typeface="+mj-lt"/>
                <a:ea typeface="Calibri" panose="020F0502020204030204" pitchFamily="34" charset="0"/>
              </a:rPr>
              <a:t>    </a:t>
            </a:r>
            <a:r>
              <a:rPr lang="en-IN" sz="2000" dirty="0">
                <a:effectLst/>
                <a:latin typeface="+mj-lt"/>
                <a:ea typeface="Calibri" panose="020F0502020204030204" pitchFamily="34" charset="0"/>
              </a:rPr>
              <a:t>them a stable platform where they can perform every transaction with </a:t>
            </a:r>
          </a:p>
          <a:p>
            <a:r>
              <a:rPr lang="en-IN" sz="2000" dirty="0">
                <a:latin typeface="+mj-lt"/>
                <a:ea typeface="Calibri" panose="020F0502020204030204" pitchFamily="34" charset="0"/>
              </a:rPr>
              <a:t>    </a:t>
            </a:r>
            <a:r>
              <a:rPr lang="en-IN" sz="2000" dirty="0">
                <a:effectLst/>
                <a:latin typeface="+mj-lt"/>
                <a:ea typeface="Calibri" panose="020F0502020204030204" pitchFamily="34" charset="0"/>
              </a:rPr>
              <a:t>ease.</a:t>
            </a:r>
          </a:p>
          <a:p>
            <a:endParaRPr lang="en-IN" sz="2000" dirty="0">
              <a:latin typeface="+mj-lt"/>
              <a:ea typeface="Times New Roman" panose="02020603050405020304" pitchFamily="18" charset="0"/>
            </a:endParaRPr>
          </a:p>
          <a:p>
            <a:r>
              <a:rPr lang="en-IN" sz="2000" dirty="0">
                <a:effectLst/>
                <a:latin typeface="+mj-lt"/>
                <a:ea typeface="Times New Roman" panose="02020603050405020304" pitchFamily="18" charset="0"/>
              </a:rPr>
              <a:t>FUTURE SCOPE</a:t>
            </a:r>
          </a:p>
          <a:p>
            <a:pPr marR="561975" lvl="0" algn="just">
              <a:lnSpc>
                <a:spcPct val="150000"/>
              </a:lnSpc>
              <a:spcBef>
                <a:spcPts val="450"/>
              </a:spcBef>
              <a:spcAft>
                <a:spcPts val="0"/>
              </a:spcAft>
              <a:buSzPts val="1200"/>
            </a:pPr>
            <a:r>
              <a:rPr lang="en-IN" sz="1800" b="1" dirty="0">
                <a:effectLst/>
                <a:latin typeface="+mj-lt"/>
                <a:ea typeface="Calibri" panose="020F0502020204030204" pitchFamily="34" charset="0"/>
                <a:cs typeface="Symbol" panose="05050102010706020507" pitchFamily="18" charset="2"/>
              </a:rPr>
              <a:t>	Payment Gateway </a:t>
            </a:r>
            <a:r>
              <a:rPr lang="en-IN" sz="1800" dirty="0">
                <a:effectLst/>
                <a:latin typeface="+mj-lt"/>
                <a:ea typeface="Calibri" panose="020F0502020204030204" pitchFamily="34" charset="0"/>
                <a:cs typeface="Symbol" panose="05050102010706020507" pitchFamily="18" charset="2"/>
              </a:rPr>
              <a:t>:</a:t>
            </a:r>
            <a:endParaRPr lang="en-IN" sz="1800" dirty="0">
              <a:effectLst/>
              <a:latin typeface="+mj-lt"/>
              <a:ea typeface="Symbol" panose="05050102010706020507" pitchFamily="18" charset="2"/>
              <a:cs typeface="Symbol" panose="05050102010706020507" pitchFamily="18" charset="2"/>
            </a:endParaRPr>
          </a:p>
          <a:p>
            <a:pPr marL="651510" marR="561975">
              <a:lnSpc>
                <a:spcPct val="150000"/>
              </a:lnSpc>
              <a:spcBef>
                <a:spcPts val="450"/>
              </a:spcBef>
              <a:spcAft>
                <a:spcPts val="0"/>
              </a:spcAft>
            </a:pPr>
            <a:r>
              <a:rPr lang="en-IN" dirty="0">
                <a:effectLst/>
                <a:latin typeface="+mj-lt"/>
                <a:ea typeface="Calibri" panose="020F0502020204030204" pitchFamily="34" charset="0"/>
              </a:rPr>
              <a:t>In this project we have designed false transaction which will show only that transaction is successful, similar to virtual transaction for better understanding. Since the implementation of payment gateway is not possible right now, it will be implemented in future.</a:t>
            </a:r>
            <a:endParaRPr lang="en-IN" dirty="0">
              <a:effectLst/>
              <a:latin typeface="+mj-lt"/>
              <a:ea typeface="Times New Roman" panose="02020603050405020304" pitchFamily="18" charset="0"/>
            </a:endParaRPr>
          </a:p>
          <a:p>
            <a:endParaRPr lang="en-IN" dirty="0">
              <a:effectLst/>
              <a:latin typeface="+mj-lt"/>
              <a:ea typeface="Times New Roman" panose="02020603050405020304" pitchFamily="18" charset="0"/>
            </a:endParaRPr>
          </a:p>
          <a:p>
            <a:endParaRPr lang="en-IN" dirty="0"/>
          </a:p>
        </p:txBody>
      </p:sp>
    </p:spTree>
    <p:extLst>
      <p:ext uri="{BB962C8B-B14F-4D97-AF65-F5344CB8AC3E}">
        <p14:creationId xmlns:p14="http://schemas.microsoft.com/office/powerpoint/2010/main" val="340737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782E1B-31C6-46DD-8FD2-93D3E7A33BE4}"/>
              </a:ext>
            </a:extLst>
          </p:cNvPr>
          <p:cNvSpPr txBox="1"/>
          <p:nvPr/>
        </p:nvSpPr>
        <p:spPr>
          <a:xfrm>
            <a:off x="3735237" y="724619"/>
            <a:ext cx="4684143" cy="707886"/>
          </a:xfrm>
          <a:prstGeom prst="rect">
            <a:avLst/>
          </a:prstGeom>
          <a:noFill/>
        </p:spPr>
        <p:txBody>
          <a:bodyPr wrap="square" rtlCol="0">
            <a:spAutoFit/>
          </a:bodyPr>
          <a:lstStyle/>
          <a:p>
            <a:pPr algn="ctr"/>
            <a:r>
              <a:rPr lang="en-IN" sz="4000" b="0" i="0" u="none" strike="noStrike" dirty="0">
                <a:effectLst/>
                <a:latin typeface="+mn-lt"/>
              </a:rPr>
              <a:t>References</a:t>
            </a:r>
            <a:endParaRPr lang="en-IN" sz="4000" dirty="0"/>
          </a:p>
        </p:txBody>
      </p:sp>
      <p:sp>
        <p:nvSpPr>
          <p:cNvPr id="5" name="TextBox 4">
            <a:extLst>
              <a:ext uri="{FF2B5EF4-FFF2-40B4-BE49-F238E27FC236}">
                <a16:creationId xmlns:a16="http://schemas.microsoft.com/office/drawing/2014/main" id="{4060E3EF-C109-4111-B815-0A548201365C}"/>
              </a:ext>
            </a:extLst>
          </p:cNvPr>
          <p:cNvSpPr txBox="1"/>
          <p:nvPr/>
        </p:nvSpPr>
        <p:spPr>
          <a:xfrm>
            <a:off x="1500996" y="1794294"/>
            <a:ext cx="9337556" cy="5304016"/>
          </a:xfrm>
          <a:prstGeom prst="rect">
            <a:avLst/>
          </a:prstGeom>
          <a:noFill/>
        </p:spPr>
        <p:txBody>
          <a:bodyPr wrap="none" rtlCol="0">
            <a:spAutoFit/>
          </a:bodyPr>
          <a:lstStyle/>
          <a:p>
            <a:pPr marL="0" indent="0" rtl="0" fontAlgn="base">
              <a:spcBef>
                <a:spcPts val="0"/>
              </a:spcBef>
              <a:spcAft>
                <a:spcPts val="0"/>
              </a:spcAft>
              <a:buNone/>
            </a:pPr>
            <a:r>
              <a:rPr lang="en-US" sz="1800" b="1" i="0" u="sng" strike="noStrike" dirty="0">
                <a:effectLst/>
                <a:latin typeface="Arial" panose="020B0604020202020204" pitchFamily="34" charset="0"/>
              </a:rPr>
              <a:t>Offline References </a:t>
            </a:r>
            <a:endParaRPr lang="en-US" sz="1800" b="1" i="0" u="none" strike="noStrike" dirty="0">
              <a:effectLst/>
              <a:latin typeface="Noto Sans Symbols"/>
            </a:endParaRPr>
          </a:p>
          <a:p>
            <a:pPr marL="457200" lvl="1" indent="0" rtl="0" fontAlgn="base">
              <a:spcBef>
                <a:spcPts val="1000"/>
              </a:spcBef>
              <a:spcAft>
                <a:spcPts val="0"/>
              </a:spcAft>
              <a:buNone/>
            </a:pPr>
            <a:r>
              <a:rPr lang="en-US" sz="1600" b="0" i="0" u="none" strike="noStrike" dirty="0">
                <a:effectLst/>
                <a:latin typeface="Arial" panose="020B0604020202020204" pitchFamily="34" charset="0"/>
              </a:rPr>
              <a:t>[1] Object Oriented Analysis and Design with Applications by: Grady </a:t>
            </a:r>
            <a:r>
              <a:rPr lang="en-US" sz="1600" b="0" i="0" u="none" strike="noStrike" dirty="0" err="1">
                <a:effectLst/>
                <a:latin typeface="Arial" panose="020B0604020202020204" pitchFamily="34" charset="0"/>
              </a:rPr>
              <a:t>Booch</a:t>
            </a:r>
            <a:r>
              <a:rPr lang="en-US" sz="1600" b="0" i="0" u="none" strike="noStrike" dirty="0">
                <a:effectLst/>
                <a:latin typeface="Arial" panose="020B0604020202020204" pitchFamily="34" charset="0"/>
              </a:rPr>
              <a:t>, Ivar Jacobson, and </a:t>
            </a:r>
          </a:p>
          <a:p>
            <a:pPr marL="457200" lvl="1" indent="0" rtl="0" fontAlgn="base">
              <a:spcBef>
                <a:spcPts val="1000"/>
              </a:spcBef>
              <a:spcAft>
                <a:spcPts val="0"/>
              </a:spcAft>
              <a:buNone/>
            </a:pPr>
            <a:r>
              <a:rPr lang="en-US" sz="1600" b="0" i="0" u="none" strike="noStrike" dirty="0">
                <a:effectLst/>
                <a:latin typeface="Arial" panose="020B0604020202020204" pitchFamily="34" charset="0"/>
              </a:rPr>
              <a:t>     James Rumbaugh</a:t>
            </a:r>
            <a:endParaRPr lang="en-US" sz="1600" b="0" i="0" u="none" strike="noStrike" dirty="0">
              <a:effectLst/>
              <a:latin typeface="Noto Sans Symbols"/>
            </a:endParaRPr>
          </a:p>
          <a:p>
            <a:pPr marL="457200" lvl="1" indent="0" rtl="0" fontAlgn="base">
              <a:spcBef>
                <a:spcPts val="1000"/>
              </a:spcBef>
              <a:spcAft>
                <a:spcPts val="0"/>
              </a:spcAft>
              <a:buNone/>
            </a:pPr>
            <a:r>
              <a:rPr lang="en-US" sz="1600" b="0" i="0" u="none" strike="noStrike" dirty="0">
                <a:effectLst/>
                <a:latin typeface="Arial" panose="020B0604020202020204" pitchFamily="34" charset="0"/>
              </a:rPr>
              <a:t>[2] Software Engineering: Principles and Practice by: Hans van Vliet.</a:t>
            </a:r>
            <a:endParaRPr lang="en-US" sz="1600" b="0" i="0" u="none" strike="noStrike" dirty="0">
              <a:effectLst/>
              <a:latin typeface="Noto Sans Symbols"/>
            </a:endParaRPr>
          </a:p>
          <a:p>
            <a:pPr marL="457200" lvl="1" indent="0" rtl="0" fontAlgn="base">
              <a:spcBef>
                <a:spcPts val="1000"/>
              </a:spcBef>
              <a:spcAft>
                <a:spcPts val="0"/>
              </a:spcAft>
              <a:buNone/>
            </a:pPr>
            <a:r>
              <a:rPr lang="en-US" sz="1600" b="0" i="0" u="none" strike="noStrike" dirty="0">
                <a:effectLst/>
                <a:latin typeface="Arial" panose="020B0604020202020204" pitchFamily="34" charset="0"/>
              </a:rPr>
              <a:t>[3] SQL Notes from </a:t>
            </a:r>
            <a:r>
              <a:rPr lang="en-US" sz="16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www.GoalKicker.com</a:t>
            </a:r>
            <a:r>
              <a:rPr lang="en-US" sz="1600" b="0" i="0" u="none" strike="noStrike" dirty="0">
                <a:effectLst/>
                <a:latin typeface="Arial" panose="020B0604020202020204" pitchFamily="34" charset="0"/>
              </a:rPr>
              <a:t>.</a:t>
            </a:r>
          </a:p>
          <a:p>
            <a:pPr marL="457200" lvl="1" indent="0" rtl="0" fontAlgn="base">
              <a:spcBef>
                <a:spcPts val="1000"/>
              </a:spcBef>
              <a:spcAft>
                <a:spcPts val="0"/>
              </a:spcAft>
              <a:buNone/>
            </a:pPr>
            <a:endParaRPr lang="en-US" sz="1600" dirty="0">
              <a:latin typeface="Arial" panose="020B0604020202020204" pitchFamily="34" charset="0"/>
            </a:endParaRPr>
          </a:p>
          <a:p>
            <a:r>
              <a:rPr lang="en-US" sz="1800" b="1" i="0" u="sng" strike="noStrike" dirty="0">
                <a:effectLst/>
                <a:latin typeface="Arial" panose="020B0604020202020204" pitchFamily="34" charset="0"/>
              </a:rPr>
              <a:t>Online References</a:t>
            </a:r>
            <a:endParaRPr lang="en-US" sz="1800" b="1" i="0" u="none" strike="noStrike" dirty="0">
              <a:effectLst/>
              <a:latin typeface="Noto Sans Symbols"/>
            </a:endParaRPr>
          </a:p>
          <a:p>
            <a:pPr marL="285750" lvl="0" indent="-285750">
              <a:spcBef>
                <a:spcPts val="1080"/>
              </a:spcBef>
              <a:spcAft>
                <a:spcPts val="0"/>
              </a:spcAft>
              <a:buSzPts val="1200"/>
              <a:buFont typeface="Arial" panose="020B0604020202020204" pitchFamily="34" charset="0"/>
              <a:buChar char="•"/>
              <a:tabLst>
                <a:tab pos="639445" algn="l"/>
              </a:tabLst>
            </a:pPr>
            <a:r>
              <a:rPr lang="en-US" sz="1800" dirty="0">
                <a:effectLst/>
                <a:latin typeface="Times New Roman" panose="02020603050405020304" pitchFamily="18" charset="0"/>
                <a:ea typeface="Times New Roman" panose="02020603050405020304" pitchFamily="18" charset="0"/>
                <a:hlinkClick r:id="rId3"/>
              </a:rPr>
              <a:t>www.google.com</a:t>
            </a:r>
            <a:r>
              <a:rPr lang="en-US" sz="1800" dirty="0">
                <a:effectLst/>
                <a:latin typeface="Times New Roman" panose="02020603050405020304" pitchFamily="18" charset="0"/>
                <a:ea typeface="Times New Roman" panose="02020603050405020304" pitchFamily="18" charset="0"/>
              </a:rPr>
              <a:t>.</a:t>
            </a:r>
            <a:endParaRPr lang="en-IN" dirty="0">
              <a:latin typeface="Times New Roman" panose="02020603050405020304" pitchFamily="18" charset="0"/>
              <a:ea typeface="Times New Roman" panose="02020603050405020304" pitchFamily="18" charset="0"/>
            </a:endParaRPr>
          </a:p>
          <a:p>
            <a:pPr marL="285750" lvl="0" indent="-285750">
              <a:spcBef>
                <a:spcPts val="1080"/>
              </a:spcBef>
              <a:spcAft>
                <a:spcPts val="0"/>
              </a:spcAft>
              <a:buSzPts val="1200"/>
              <a:buFont typeface="Arial" panose="020B0604020202020204" pitchFamily="34" charset="0"/>
              <a:buChar char="•"/>
              <a:tabLst>
                <a:tab pos="639445" algn="l"/>
              </a:tabLst>
            </a:pPr>
            <a:r>
              <a:rPr lang="en-US" sz="1800" dirty="0">
                <a:effectLst/>
                <a:latin typeface="Times New Roman" panose="02020603050405020304" pitchFamily="18" charset="0"/>
                <a:ea typeface="Times New Roman" panose="02020603050405020304" pitchFamily="18" charset="0"/>
              </a:rPr>
              <a:t>Wikipedia.com.</a:t>
            </a:r>
            <a:endParaRPr lang="en-IN" sz="1800" dirty="0">
              <a:effectLst/>
              <a:latin typeface="Times New Roman" panose="02020603050405020304" pitchFamily="18" charset="0"/>
              <a:ea typeface="Times New Roman" panose="02020603050405020304" pitchFamily="18" charset="0"/>
            </a:endParaRPr>
          </a:p>
          <a:p>
            <a:pPr marL="285750" indent="-285750">
              <a:spcBef>
                <a:spcPts val="1080"/>
              </a:spcBef>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http://farmersweb.com/</a:t>
            </a:r>
            <a:endParaRPr lang="en-IN" sz="1800" dirty="0">
              <a:effectLst/>
              <a:latin typeface="Times New Roman" panose="02020603050405020304" pitchFamily="18" charset="0"/>
              <a:ea typeface="Times New Roman" panose="02020603050405020304" pitchFamily="18" charset="0"/>
            </a:endParaRPr>
          </a:p>
          <a:p>
            <a:pPr marL="285750" indent="-285750">
              <a:spcBef>
                <a:spcPts val="1080"/>
              </a:spcBef>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Java and Other Official Documentations</a:t>
            </a:r>
            <a:endParaRPr lang="en-IN" sz="1800" dirty="0">
              <a:effectLst/>
              <a:latin typeface="Times New Roman" panose="02020603050405020304" pitchFamily="18" charset="0"/>
              <a:ea typeface="Times New Roman" panose="02020603050405020304" pitchFamily="18" charset="0"/>
            </a:endParaRPr>
          </a:p>
          <a:p>
            <a:pPr marL="285750" lvl="0" indent="-285750">
              <a:spcBef>
                <a:spcPts val="1080"/>
              </a:spcBef>
              <a:spcAft>
                <a:spcPts val="0"/>
              </a:spcAft>
              <a:buSzPts val="1200"/>
              <a:buFont typeface="Arial" panose="020B0604020202020204" pitchFamily="34" charset="0"/>
              <a:buChar char="•"/>
              <a:tabLst>
                <a:tab pos="639445" algn="l"/>
              </a:tabLst>
            </a:pPr>
            <a:r>
              <a:rPr lang="en-IN" sz="1800" dirty="0">
                <a:effectLst/>
                <a:latin typeface="Times New Roman" panose="02020603050405020304" pitchFamily="18" charset="0"/>
                <a:ea typeface="Calibri" panose="020F0502020204030204" pitchFamily="34" charset="0"/>
              </a:rPr>
              <a:t>http://localvendorscoalition.org/</a:t>
            </a:r>
            <a:endParaRPr lang="en-IN" sz="1800" dirty="0">
              <a:effectLst/>
              <a:latin typeface="Times New Roman" panose="02020603050405020304" pitchFamily="18" charset="0"/>
              <a:ea typeface="Times New Roman" panose="02020603050405020304" pitchFamily="18" charset="0"/>
            </a:endParaRPr>
          </a:p>
          <a:p>
            <a:pPr>
              <a:spcBef>
                <a:spcPts val="1080"/>
              </a:spcBef>
              <a:tabLst>
                <a:tab pos="63944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0933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C0294F1-7EE2-4EB9-A41B-908481D40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2"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useBgFill="1">
        <p:nvSpPr>
          <p:cNvPr id="43" name="Rectangle 42">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968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BAA73181-6826-4508-8FF8-97CEF60B0786}"/>
              </a:ext>
            </a:extLst>
          </p:cNvPr>
          <p:cNvSpPr txBox="1"/>
          <p:nvPr/>
        </p:nvSpPr>
        <p:spPr>
          <a:xfrm>
            <a:off x="1608992" y="1099038"/>
            <a:ext cx="2681653" cy="553998"/>
          </a:xfrm>
          <a:prstGeom prst="rect">
            <a:avLst/>
          </a:prstGeom>
          <a:noFill/>
        </p:spPr>
        <p:txBody>
          <a:bodyPr wrap="square" rtlCol="0">
            <a:spAutoFit/>
          </a:bodyPr>
          <a:lstStyle/>
          <a:p>
            <a:r>
              <a:rPr lang="en-IN" sz="3000" b="1" i="0" u="none" strike="noStrike" dirty="0">
                <a:solidFill>
                  <a:srgbClr val="262626"/>
                </a:solidFill>
                <a:effectLst/>
                <a:latin typeface="+mn-lt"/>
              </a:rPr>
              <a:t>Contents :- </a:t>
            </a:r>
            <a:endParaRPr lang="en-IN" sz="3000" b="1" dirty="0"/>
          </a:p>
        </p:txBody>
      </p:sp>
      <p:sp>
        <p:nvSpPr>
          <p:cNvPr id="8" name="TextBox 7">
            <a:extLst>
              <a:ext uri="{FF2B5EF4-FFF2-40B4-BE49-F238E27FC236}">
                <a16:creationId xmlns:a16="http://schemas.microsoft.com/office/drawing/2014/main" id="{8FDFA0BC-9213-471A-8874-799B124F0602}"/>
              </a:ext>
            </a:extLst>
          </p:cNvPr>
          <p:cNvSpPr txBox="1"/>
          <p:nvPr/>
        </p:nvSpPr>
        <p:spPr>
          <a:xfrm>
            <a:off x="1608992" y="2083777"/>
            <a:ext cx="4615962" cy="4698722"/>
          </a:xfrm>
          <a:prstGeom prst="rect">
            <a:avLst/>
          </a:prstGeom>
          <a:noFill/>
        </p:spPr>
        <p:txBody>
          <a:bodyPr wrap="square" rtlCol="0">
            <a:spAutoFit/>
          </a:bodyPr>
          <a:lstStyle/>
          <a:p>
            <a:pPr marL="285750" indent="-285750" algn="l" rtl="0" fontAlgn="base">
              <a:spcBef>
                <a:spcPts val="0"/>
              </a:spcBef>
              <a:spcAft>
                <a:spcPts val="0"/>
              </a:spcAft>
              <a:buFont typeface="Courier New" panose="02070309020205020404" pitchFamily="49" charset="0"/>
              <a:buChar char="o"/>
            </a:pPr>
            <a:r>
              <a:rPr lang="en-US" sz="1800" b="0" i="0" u="none" strike="noStrike" dirty="0">
                <a:solidFill>
                  <a:srgbClr val="3F3F3F"/>
                </a:solidFill>
                <a:effectLst/>
              </a:rPr>
              <a:t>Introduction</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Technologies used</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Modules</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Proposed System</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System Architecture</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System Design</a:t>
            </a:r>
          </a:p>
          <a:p>
            <a:pPr marL="285750" indent="-285750" algn="l" rtl="0" fontAlgn="base">
              <a:spcBef>
                <a:spcPts val="1000"/>
              </a:spcBef>
              <a:spcAft>
                <a:spcPts val="0"/>
              </a:spcAft>
              <a:buFont typeface="Courier New" panose="02070309020205020404" pitchFamily="49" charset="0"/>
              <a:buChar char="o"/>
            </a:pPr>
            <a:r>
              <a:rPr lang="en-US" dirty="0">
                <a:solidFill>
                  <a:srgbClr val="3F3F3F"/>
                </a:solidFill>
              </a:rPr>
              <a:t>E-R Diagram</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Use Case Diagram</a:t>
            </a:r>
          </a:p>
          <a:p>
            <a:pPr marL="285750" indent="-285750" algn="l" rtl="0" fontAlgn="base">
              <a:spcBef>
                <a:spcPts val="1000"/>
              </a:spcBef>
              <a:spcAft>
                <a:spcPts val="0"/>
              </a:spcAft>
              <a:buFont typeface="Courier New" panose="02070309020205020404" pitchFamily="49" charset="0"/>
              <a:buChar char="o"/>
            </a:pPr>
            <a:r>
              <a:rPr lang="en-US" dirty="0">
                <a:solidFill>
                  <a:srgbClr val="3F3F3F"/>
                </a:solidFill>
              </a:rPr>
              <a:t>Test Screens</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Conclusion and Future Scope.</a:t>
            </a:r>
            <a:endParaRPr lang="en-US" sz="1800" b="0" i="0" u="none" strike="noStrike" dirty="0">
              <a:solidFill>
                <a:srgbClr val="A53010"/>
              </a:solidFill>
              <a:effectLst/>
            </a:endParaRPr>
          </a:p>
          <a:p>
            <a:pPr marL="285750" indent="-285750" algn="l" rtl="0" fontAlgn="base">
              <a:spcBef>
                <a:spcPts val="1000"/>
              </a:spcBef>
              <a:spcAft>
                <a:spcPts val="0"/>
              </a:spcAft>
              <a:buFont typeface="Courier New" panose="02070309020205020404" pitchFamily="49" charset="0"/>
              <a:buChar char="o"/>
            </a:pPr>
            <a:r>
              <a:rPr lang="en-US" sz="1800" b="0" i="0" u="none" strike="noStrike" dirty="0">
                <a:solidFill>
                  <a:srgbClr val="3F3F3F"/>
                </a:solidFill>
                <a:effectLst/>
              </a:rPr>
              <a:t>References</a:t>
            </a:r>
            <a:endParaRPr lang="en-US" sz="1800" b="0" i="0" u="none" strike="noStrike" dirty="0">
              <a:solidFill>
                <a:srgbClr val="A53010"/>
              </a:solidFill>
              <a:effectLst/>
            </a:endParaRPr>
          </a:p>
          <a:p>
            <a:endParaRPr lang="en-IN" dirty="0"/>
          </a:p>
        </p:txBody>
      </p:sp>
    </p:spTree>
    <p:extLst>
      <p:ext uri="{BB962C8B-B14F-4D97-AF65-F5344CB8AC3E}">
        <p14:creationId xmlns:p14="http://schemas.microsoft.com/office/powerpoint/2010/main" val="215192488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C7FC-9C7E-42BD-97B4-991D9CC2C2A4}"/>
              </a:ext>
            </a:extLst>
          </p:cNvPr>
          <p:cNvSpPr>
            <a:spLocks noGrp="1"/>
          </p:cNvSpPr>
          <p:nvPr>
            <p:ph type="title"/>
          </p:nvPr>
        </p:nvSpPr>
        <p:spPr>
          <a:xfrm>
            <a:off x="1618277" y="808056"/>
            <a:ext cx="7958331" cy="1077229"/>
          </a:xfrm>
        </p:spPr>
        <p:txBody>
          <a:bodyPr>
            <a:normAutofit/>
          </a:bodyPr>
          <a:lstStyle/>
          <a:p>
            <a:pPr algn="l"/>
            <a:r>
              <a:rPr lang="en-IN" sz="4000" b="0" i="0" u="none" strike="noStrike" dirty="0">
                <a:effectLst/>
                <a:latin typeface="+mn-lt"/>
              </a:rPr>
              <a:t>Introduction</a:t>
            </a:r>
            <a:endParaRPr lang="en-IN" sz="4000" dirty="0"/>
          </a:p>
        </p:txBody>
      </p:sp>
      <p:sp>
        <p:nvSpPr>
          <p:cNvPr id="4" name="TextBox 3">
            <a:extLst>
              <a:ext uri="{FF2B5EF4-FFF2-40B4-BE49-F238E27FC236}">
                <a16:creationId xmlns:a16="http://schemas.microsoft.com/office/drawing/2014/main" id="{316DF852-8258-4855-91AA-E550DFEBE1CE}"/>
              </a:ext>
            </a:extLst>
          </p:cNvPr>
          <p:cNvSpPr txBox="1"/>
          <p:nvPr/>
        </p:nvSpPr>
        <p:spPr>
          <a:xfrm>
            <a:off x="1899138" y="1885285"/>
            <a:ext cx="8632491" cy="3139321"/>
          </a:xfrm>
          <a:prstGeom prst="rect">
            <a:avLst/>
          </a:prstGeom>
          <a:noFill/>
        </p:spPr>
        <p:txBody>
          <a:bodyPr wrap="none" rtlCol="0">
            <a:spAutoFit/>
          </a:bodyPr>
          <a:lstStyle/>
          <a:p>
            <a:pPr marL="285750" indent="-285750">
              <a:buFont typeface="Arial" panose="020B0604020202020204" pitchFamily="34" charset="0"/>
              <a:buChar char="•"/>
            </a:pPr>
            <a:r>
              <a:rPr lang="en-US" sz="1800" dirty="0">
                <a:effectLst/>
                <a:latin typeface="Verdana" panose="020B0604030504040204" pitchFamily="34" charset="0"/>
                <a:ea typeface="NSimSun" panose="02010609030101010101" pitchFamily="49" charset="-122"/>
                <a:cs typeface="Lucida Sans" panose="020B0602030504020204" pitchFamily="34" charset="0"/>
              </a:rPr>
              <a:t>The application's main concept is to allow customers to shop virtually </a:t>
            </a:r>
          </a:p>
          <a:p>
            <a:r>
              <a:rPr lang="en-US" dirty="0">
                <a:latin typeface="Verdana" panose="020B0604030504040204" pitchFamily="34" charset="0"/>
                <a:ea typeface="NSimSun" panose="02010609030101010101" pitchFamily="49" charset="-122"/>
                <a:cs typeface="Lucida Sans" panose="020B0602030504020204" pitchFamily="34" charset="0"/>
              </a:rPr>
              <a:t>    </a:t>
            </a:r>
            <a:r>
              <a:rPr lang="en-US" sz="1800" dirty="0">
                <a:effectLst/>
                <a:latin typeface="Verdana" panose="020B0604030504040204" pitchFamily="34" charset="0"/>
                <a:ea typeface="NSimSun" panose="02010609030101010101" pitchFamily="49" charset="-122"/>
                <a:cs typeface="Lucida Sans" panose="020B0602030504020204" pitchFamily="34" charset="0"/>
              </a:rPr>
              <a:t>over the internet for products of their choice.</a:t>
            </a:r>
          </a:p>
          <a:p>
            <a:endParaRPr lang="en-US" dirty="0">
              <a:latin typeface="Verdana" panose="020B0604030504040204" pitchFamily="34" charset="0"/>
              <a:ea typeface="NSimSun" panose="02010609030101010101" pitchFamily="49" charset="-122"/>
            </a:endParaRPr>
          </a:p>
          <a:p>
            <a:pPr marL="285750" indent="-285750">
              <a:buFont typeface="Arial" panose="020B0604020202020204" pitchFamily="34" charset="0"/>
              <a:buChar char="•"/>
            </a:pPr>
            <a:r>
              <a:rPr lang="en-US" dirty="0">
                <a:latin typeface="Verdana" panose="020B0604030504040204" pitchFamily="34" charset="0"/>
                <a:ea typeface="NSimSun" panose="02010609030101010101" pitchFamily="49" charset="-122"/>
              </a:rPr>
              <a:t>The Producer(Farmer) can add/remove crops according to his crops</a:t>
            </a:r>
          </a:p>
          <a:p>
            <a:r>
              <a:rPr lang="en-US" dirty="0">
                <a:latin typeface="Verdana" panose="020B0604030504040204" pitchFamily="34" charset="0"/>
                <a:ea typeface="NSimSun" panose="02010609030101010101" pitchFamily="49" charset="-122"/>
              </a:rPr>
              <a:t>    production.</a:t>
            </a:r>
          </a:p>
          <a:p>
            <a:endParaRPr lang="en-US" dirty="0">
              <a:latin typeface="Verdana" panose="020B0604030504040204" pitchFamily="34" charset="0"/>
              <a:ea typeface="NSimSun" panose="02010609030101010101" pitchFamily="49" charset="-122"/>
            </a:endParaRPr>
          </a:p>
          <a:p>
            <a:pPr marL="285750" indent="-285750">
              <a:buFont typeface="Arial" panose="020B0604020202020204" pitchFamily="34" charset="0"/>
              <a:buChar char="•"/>
            </a:pPr>
            <a:r>
              <a:rPr lang="en-US" dirty="0">
                <a:latin typeface="Verdana" panose="020B0604030504040204" pitchFamily="34" charset="0"/>
                <a:ea typeface="NSimSun" panose="02010609030101010101" pitchFamily="49" charset="-122"/>
              </a:rPr>
              <a:t>The Buyer can see his shopping cart and can manage the shopping </a:t>
            </a:r>
          </a:p>
          <a:p>
            <a:r>
              <a:rPr lang="en-US" dirty="0">
                <a:latin typeface="Verdana" panose="020B0604030504040204" pitchFamily="34" charset="0"/>
                <a:ea typeface="NSimSun" panose="02010609030101010101" pitchFamily="49" charset="-122"/>
              </a:rPr>
              <a:t>    cart and the quantity of the crops and can place an order.</a:t>
            </a:r>
          </a:p>
          <a:p>
            <a:endParaRPr lang="en-US" dirty="0">
              <a:latin typeface="Verdana" panose="020B0604030504040204" pitchFamily="34" charset="0"/>
              <a:ea typeface="NSimSun" panose="02010609030101010101" pitchFamily="49" charset="-122"/>
            </a:endParaRPr>
          </a:p>
          <a:p>
            <a:pPr marL="285750" indent="-285750">
              <a:buFont typeface="Arial" panose="020B0604020202020204" pitchFamily="34" charset="0"/>
              <a:buChar char="•"/>
            </a:pPr>
            <a:r>
              <a:rPr lang="en-US" dirty="0">
                <a:latin typeface="Verdana" panose="020B0604030504040204" pitchFamily="34" charset="0"/>
                <a:ea typeface="NSimSun" panose="02010609030101010101" pitchFamily="49" charset="-122"/>
              </a:rPr>
              <a:t>Hence, there is hassle free experience of purchasing the crops </a:t>
            </a:r>
          </a:p>
          <a:p>
            <a:r>
              <a:rPr lang="en-US" dirty="0">
                <a:latin typeface="Verdana" panose="020B0604030504040204" pitchFamily="34" charset="0"/>
                <a:ea typeface="NSimSun" panose="02010609030101010101" pitchFamily="49" charset="-122"/>
              </a:rPr>
              <a:t>    directly from the farmer online.</a:t>
            </a:r>
          </a:p>
        </p:txBody>
      </p:sp>
    </p:spTree>
    <p:extLst>
      <p:ext uri="{BB962C8B-B14F-4D97-AF65-F5344CB8AC3E}">
        <p14:creationId xmlns:p14="http://schemas.microsoft.com/office/powerpoint/2010/main" val="90804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C340-364C-45DA-A3FA-8AF7AB79AE32}"/>
              </a:ext>
            </a:extLst>
          </p:cNvPr>
          <p:cNvSpPr>
            <a:spLocks noGrp="1"/>
          </p:cNvSpPr>
          <p:nvPr>
            <p:ph type="title"/>
          </p:nvPr>
        </p:nvSpPr>
        <p:spPr>
          <a:xfrm>
            <a:off x="1671031" y="711340"/>
            <a:ext cx="7958331" cy="1077229"/>
          </a:xfrm>
        </p:spPr>
        <p:txBody>
          <a:bodyPr>
            <a:normAutofit/>
          </a:bodyPr>
          <a:lstStyle/>
          <a:p>
            <a:pPr algn="l"/>
            <a:r>
              <a:rPr lang="en-IN" sz="4000" b="0" i="0" u="none" strike="noStrike" dirty="0">
                <a:effectLst/>
                <a:latin typeface="+mn-lt"/>
              </a:rPr>
              <a:t>Technologies Used</a:t>
            </a:r>
            <a:endParaRPr lang="en-IN" sz="4000" dirty="0"/>
          </a:p>
        </p:txBody>
      </p:sp>
      <p:sp>
        <p:nvSpPr>
          <p:cNvPr id="4" name="TextBox 3">
            <a:extLst>
              <a:ext uri="{FF2B5EF4-FFF2-40B4-BE49-F238E27FC236}">
                <a16:creationId xmlns:a16="http://schemas.microsoft.com/office/drawing/2014/main" id="{ECC61AC3-8E6D-45E8-843F-AEA213B5FEC2}"/>
              </a:ext>
            </a:extLst>
          </p:cNvPr>
          <p:cNvSpPr txBox="1"/>
          <p:nvPr/>
        </p:nvSpPr>
        <p:spPr>
          <a:xfrm>
            <a:off x="1822938" y="1788569"/>
            <a:ext cx="4273062" cy="4473019"/>
          </a:xfrm>
          <a:prstGeom prst="rect">
            <a:avLst/>
          </a:prstGeom>
          <a:noFill/>
        </p:spPr>
        <p:txBody>
          <a:bodyPr wrap="square" rtlCol="0">
            <a:spAutoFit/>
          </a:bodyPr>
          <a:lstStyle/>
          <a:p>
            <a:pPr marL="0" indent="0" rtl="0" fontAlgn="base">
              <a:spcBef>
                <a:spcPts val="0"/>
              </a:spcBef>
              <a:spcAft>
                <a:spcPts val="0"/>
              </a:spcAft>
              <a:buNone/>
            </a:pPr>
            <a:r>
              <a:rPr lang="en-IN" sz="2000" b="0" i="0" u="none" strike="noStrike" dirty="0">
                <a:effectLst/>
                <a:latin typeface="Arial" panose="020B0604020202020204" pitchFamily="34" charset="0"/>
              </a:rPr>
              <a:t>Backend : </a:t>
            </a:r>
            <a:endParaRPr lang="en-IN" sz="2000" b="0" i="0" u="none" strike="noStrike" dirty="0">
              <a:effectLst/>
              <a:latin typeface="Noto Sans Symbols"/>
            </a:endParaRPr>
          </a:p>
          <a:p>
            <a:pPr lvl="1" rtl="0" fontAlgn="base">
              <a:spcBef>
                <a:spcPts val="1000"/>
              </a:spcBef>
              <a:spcAft>
                <a:spcPts val="0"/>
              </a:spcAft>
              <a:buFont typeface="Courier New" panose="02070309020205020404" pitchFamily="49" charset="0"/>
              <a:buChar char="o"/>
            </a:pPr>
            <a:r>
              <a:rPr lang="en-IN" sz="2000" b="0" i="0" u="none" strike="noStrike" dirty="0">
                <a:effectLst/>
                <a:latin typeface="Arial" panose="020B0604020202020204" pitchFamily="34" charset="0"/>
              </a:rPr>
              <a:t> Spring Boot</a:t>
            </a:r>
            <a:endParaRPr lang="en-IN" sz="2000" b="0" i="0" u="none" strike="noStrike" dirty="0">
              <a:effectLst/>
              <a:latin typeface="Noto Sans Symbols"/>
            </a:endParaRPr>
          </a:p>
          <a:p>
            <a:pPr lvl="1" rtl="0" fontAlgn="base">
              <a:spcBef>
                <a:spcPts val="1000"/>
              </a:spcBef>
              <a:spcAft>
                <a:spcPts val="0"/>
              </a:spcAft>
              <a:buFont typeface="Courier New" panose="02070309020205020404" pitchFamily="49" charset="0"/>
              <a:buChar char="o"/>
            </a:pPr>
            <a:r>
              <a:rPr lang="en-IN" sz="2000" b="0" i="0" u="none" strike="noStrike" dirty="0">
                <a:effectLst/>
                <a:latin typeface="Arial" panose="020B0604020202020204" pitchFamily="34" charset="0"/>
              </a:rPr>
              <a:t> REST </a:t>
            </a:r>
            <a:r>
              <a:rPr lang="en-IN" sz="2000" b="0" i="0" u="none" strike="noStrike" dirty="0" err="1">
                <a:effectLst/>
                <a:latin typeface="Arial" panose="020B0604020202020204" pitchFamily="34" charset="0"/>
              </a:rPr>
              <a:t>api</a:t>
            </a:r>
            <a:endParaRPr lang="en-IN" sz="2000" b="0" i="0" u="none" strike="noStrike" dirty="0">
              <a:effectLst/>
              <a:latin typeface="Noto Sans Symbols"/>
            </a:endParaRPr>
          </a:p>
          <a:p>
            <a:pPr lvl="1" rtl="0" fontAlgn="base">
              <a:spcBef>
                <a:spcPts val="1000"/>
              </a:spcBef>
              <a:spcAft>
                <a:spcPts val="0"/>
              </a:spcAft>
              <a:buFont typeface="Courier New" panose="02070309020205020404" pitchFamily="49" charset="0"/>
              <a:buChar char="o"/>
            </a:pPr>
            <a:r>
              <a:rPr lang="en-IN" sz="2000" b="0" i="0" u="none" strike="noStrike" dirty="0">
                <a:effectLst/>
                <a:latin typeface="Arial" panose="020B0604020202020204" pitchFamily="34" charset="0"/>
              </a:rPr>
              <a:t> Spring Data JPA</a:t>
            </a:r>
            <a:endParaRPr lang="en-IN" sz="2000" b="0" i="0" u="none" strike="noStrike" dirty="0">
              <a:effectLst/>
              <a:latin typeface="Noto Sans Symbols"/>
            </a:endParaRPr>
          </a:p>
          <a:p>
            <a:pPr marL="0" indent="0" rtl="0" fontAlgn="base">
              <a:spcBef>
                <a:spcPts val="1000"/>
              </a:spcBef>
              <a:spcAft>
                <a:spcPts val="0"/>
              </a:spcAft>
              <a:buNone/>
            </a:pPr>
            <a:br>
              <a:rPr lang="en-IN" sz="2000" b="0" dirty="0">
                <a:effectLst/>
              </a:rPr>
            </a:br>
            <a:r>
              <a:rPr lang="en-IN" sz="2000" b="0" i="0" u="none" strike="noStrike" dirty="0">
                <a:effectLst/>
                <a:latin typeface="Arial" panose="020B0604020202020204" pitchFamily="34" charset="0"/>
              </a:rPr>
              <a:t>Frontend : </a:t>
            </a:r>
            <a:endParaRPr lang="en-IN" sz="2000" b="0" i="0" u="none" strike="noStrike" dirty="0">
              <a:effectLst/>
              <a:latin typeface="Noto Sans Symbols"/>
            </a:endParaRPr>
          </a:p>
          <a:p>
            <a:pPr lvl="1" rtl="0" fontAlgn="base">
              <a:spcBef>
                <a:spcPts val="1000"/>
              </a:spcBef>
              <a:spcAft>
                <a:spcPts val="0"/>
              </a:spcAft>
              <a:buFont typeface="Courier New" panose="02070309020205020404" pitchFamily="49" charset="0"/>
              <a:buChar char="o"/>
            </a:pPr>
            <a:r>
              <a:rPr lang="en-IN" sz="2000" b="0" i="0" u="none" strike="noStrike" dirty="0">
                <a:effectLst/>
                <a:latin typeface="Arial" panose="020B0604020202020204" pitchFamily="34" charset="0"/>
              </a:rPr>
              <a:t> React </a:t>
            </a:r>
          </a:p>
          <a:p>
            <a:pPr lvl="1" rtl="0" fontAlgn="base">
              <a:spcBef>
                <a:spcPts val="1000"/>
              </a:spcBef>
              <a:spcAft>
                <a:spcPts val="0"/>
              </a:spcAft>
              <a:buFont typeface="Courier New" panose="02070309020205020404" pitchFamily="49" charset="0"/>
              <a:buChar char="o"/>
            </a:pPr>
            <a:r>
              <a:rPr lang="en-IN" sz="2000" b="0" i="0" u="none" strike="noStrike" dirty="0">
                <a:effectLst/>
                <a:latin typeface="Arial" panose="020B0604020202020204" pitchFamily="34" charset="0"/>
              </a:rPr>
              <a:t> CSS</a:t>
            </a:r>
          </a:p>
          <a:p>
            <a:pPr lvl="1" rtl="0" fontAlgn="base">
              <a:spcBef>
                <a:spcPts val="1000"/>
              </a:spcBef>
              <a:spcAft>
                <a:spcPts val="0"/>
              </a:spcAft>
              <a:buFont typeface="Courier New" panose="02070309020205020404" pitchFamily="49" charset="0"/>
              <a:buChar char="o"/>
            </a:pPr>
            <a:r>
              <a:rPr lang="en-IN" sz="2000" dirty="0">
                <a:latin typeface="Arial" panose="020B0604020202020204" pitchFamily="34" charset="0"/>
              </a:rPr>
              <a:t> html</a:t>
            </a:r>
            <a:endParaRPr lang="en-IN" sz="2000" b="0" i="0" u="none" strike="noStrike" dirty="0">
              <a:effectLst/>
              <a:latin typeface="Noto Sans Symbols"/>
            </a:endParaRPr>
          </a:p>
          <a:p>
            <a:pPr lvl="1" rtl="0" fontAlgn="base">
              <a:spcBef>
                <a:spcPts val="1000"/>
              </a:spcBef>
              <a:spcAft>
                <a:spcPts val="0"/>
              </a:spcAft>
              <a:buFont typeface="Courier New" panose="02070309020205020404" pitchFamily="49" charset="0"/>
              <a:buChar char="o"/>
            </a:pPr>
            <a:r>
              <a:rPr lang="en-IN" sz="2000" b="0" i="0" u="none" strike="noStrike" dirty="0">
                <a:effectLst/>
                <a:latin typeface="Arial" panose="020B0604020202020204" pitchFamily="34" charset="0"/>
              </a:rPr>
              <a:t> Bootstrap 5</a:t>
            </a:r>
            <a:endParaRPr lang="en-IN" sz="2000" b="0" i="0" u="none" strike="noStrike" dirty="0">
              <a:effectLst/>
              <a:latin typeface="Noto Sans Symbols"/>
            </a:endParaRPr>
          </a:p>
          <a:p>
            <a:endParaRPr lang="en-IN" dirty="0"/>
          </a:p>
        </p:txBody>
      </p:sp>
    </p:spTree>
    <p:extLst>
      <p:ext uri="{BB962C8B-B14F-4D97-AF65-F5344CB8AC3E}">
        <p14:creationId xmlns:p14="http://schemas.microsoft.com/office/powerpoint/2010/main" val="3328044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0F86-B982-4BA5-8764-419599DD8224}"/>
              </a:ext>
            </a:extLst>
          </p:cNvPr>
          <p:cNvSpPr>
            <a:spLocks noGrp="1"/>
          </p:cNvSpPr>
          <p:nvPr>
            <p:ph type="title"/>
          </p:nvPr>
        </p:nvSpPr>
        <p:spPr>
          <a:xfrm>
            <a:off x="2116834" y="808056"/>
            <a:ext cx="7958331" cy="651467"/>
          </a:xfrm>
        </p:spPr>
        <p:txBody>
          <a:bodyPr>
            <a:normAutofit/>
          </a:bodyPr>
          <a:lstStyle/>
          <a:p>
            <a:pPr algn="ctr"/>
            <a:r>
              <a:rPr lang="en-IN" sz="4000" b="0" i="0" u="none" strike="noStrike" dirty="0">
                <a:effectLst/>
                <a:latin typeface="+mn-lt"/>
              </a:rPr>
              <a:t>Modules</a:t>
            </a:r>
            <a:endParaRPr lang="en-IN" sz="4000" dirty="0"/>
          </a:p>
        </p:txBody>
      </p:sp>
      <p:sp>
        <p:nvSpPr>
          <p:cNvPr id="4" name="TextBox 3">
            <a:extLst>
              <a:ext uri="{FF2B5EF4-FFF2-40B4-BE49-F238E27FC236}">
                <a16:creationId xmlns:a16="http://schemas.microsoft.com/office/drawing/2014/main" id="{95C30246-A03E-4EAC-AF86-9CE259C97152}"/>
              </a:ext>
            </a:extLst>
          </p:cNvPr>
          <p:cNvSpPr txBox="1"/>
          <p:nvPr/>
        </p:nvSpPr>
        <p:spPr>
          <a:xfrm>
            <a:off x="1897026" y="1459523"/>
            <a:ext cx="8442728" cy="4739759"/>
          </a:xfrm>
          <a:prstGeom prst="rect">
            <a:avLst/>
          </a:prstGeom>
          <a:noFill/>
        </p:spPr>
        <p:txBody>
          <a:bodyPr wrap="square" rtlCol="0">
            <a:spAutoFit/>
          </a:bodyPr>
          <a:lstStyle/>
          <a:p>
            <a:r>
              <a:rPr lang="en-US" sz="2400" b="0" i="0" u="none" strike="noStrike" dirty="0">
                <a:effectLst/>
              </a:rPr>
              <a:t>User Module</a:t>
            </a:r>
          </a:p>
          <a:p>
            <a:endParaRPr lang="en-US" sz="2200" dirty="0"/>
          </a:p>
          <a:p>
            <a:r>
              <a:rPr lang="en-US" sz="2200" dirty="0"/>
              <a:t>Producer Module</a:t>
            </a:r>
          </a:p>
          <a:p>
            <a:pPr marL="342900" indent="-342900">
              <a:buFont typeface="Arial" panose="020B0604020202020204" pitchFamily="34" charset="0"/>
              <a:buChar char="•"/>
            </a:pPr>
            <a:r>
              <a:rPr lang="en-US" sz="2000" dirty="0"/>
              <a:t>Can register</a:t>
            </a:r>
          </a:p>
          <a:p>
            <a:pPr marL="342900" indent="-342900">
              <a:buFont typeface="Arial" panose="020B0604020202020204" pitchFamily="34" charset="0"/>
              <a:buChar char="•"/>
            </a:pPr>
            <a:r>
              <a:rPr lang="en-US" sz="2000" dirty="0"/>
              <a:t>Can Add/remove crops as well as their </a:t>
            </a:r>
            <a:r>
              <a:rPr lang="en-US" sz="2000" dirty="0" err="1"/>
              <a:t>quanties</a:t>
            </a:r>
            <a:endParaRPr lang="en-US" sz="2000" dirty="0"/>
          </a:p>
          <a:p>
            <a:pPr marL="342900" indent="-342900">
              <a:buFont typeface="Arial" panose="020B0604020202020204" pitchFamily="34" charset="0"/>
              <a:buChar char="•"/>
            </a:pPr>
            <a:r>
              <a:rPr lang="en-US" sz="2000" dirty="0"/>
              <a:t>Can manage the crops price.</a:t>
            </a:r>
          </a:p>
          <a:p>
            <a:pPr marL="342900" indent="-342900">
              <a:buFont typeface="Arial" panose="020B0604020202020204" pitchFamily="34" charset="0"/>
              <a:buChar char="•"/>
            </a:pPr>
            <a:endParaRPr lang="en-US" sz="2000" dirty="0"/>
          </a:p>
          <a:p>
            <a:r>
              <a:rPr lang="en-US" sz="2200" dirty="0"/>
              <a:t>Buyer Module</a:t>
            </a:r>
          </a:p>
          <a:p>
            <a:pPr marL="342900" indent="-342900">
              <a:buFont typeface="Arial" panose="020B0604020202020204" pitchFamily="34" charset="0"/>
              <a:buChar char="•"/>
            </a:pPr>
            <a:r>
              <a:rPr lang="en-US" sz="2000" dirty="0"/>
              <a:t>Can register</a:t>
            </a:r>
          </a:p>
          <a:p>
            <a:pPr marL="342900" indent="-342900">
              <a:buFont typeface="Arial" panose="020B0604020202020204" pitchFamily="34" charset="0"/>
              <a:buChar char="•"/>
            </a:pPr>
            <a:r>
              <a:rPr lang="en-US" sz="2000" dirty="0"/>
              <a:t>Can see the all the crops and their details</a:t>
            </a:r>
          </a:p>
          <a:p>
            <a:pPr marL="342900" indent="-342900">
              <a:buFont typeface="Arial" panose="020B0604020202020204" pitchFamily="34" charset="0"/>
              <a:buChar char="•"/>
            </a:pPr>
            <a:r>
              <a:rPr lang="en-US" sz="2000" dirty="0"/>
              <a:t>Can add the crops to his/her shopping cart and manage the cart</a:t>
            </a:r>
          </a:p>
          <a:p>
            <a:r>
              <a:rPr lang="en-US" sz="2000" dirty="0"/>
              <a:t>     and see the total price.</a:t>
            </a:r>
          </a:p>
          <a:p>
            <a:pPr marL="342900" indent="-342900">
              <a:buFont typeface="Arial" panose="020B0604020202020204" pitchFamily="34" charset="0"/>
              <a:buChar char="•"/>
            </a:pPr>
            <a:r>
              <a:rPr lang="en-US" sz="2000" dirty="0"/>
              <a:t>Can order the crops and see the order placed</a:t>
            </a:r>
            <a:r>
              <a:rPr lang="en-US" sz="2200" dirty="0"/>
              <a:t>.</a:t>
            </a:r>
          </a:p>
          <a:p>
            <a:endParaRPr lang="en-IN" sz="2200" dirty="0"/>
          </a:p>
        </p:txBody>
      </p:sp>
    </p:spTree>
    <p:extLst>
      <p:ext uri="{BB962C8B-B14F-4D97-AF65-F5344CB8AC3E}">
        <p14:creationId xmlns:p14="http://schemas.microsoft.com/office/powerpoint/2010/main" val="126960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20BA-B487-4478-815E-648A7FAF5E3F}"/>
              </a:ext>
            </a:extLst>
          </p:cNvPr>
          <p:cNvSpPr>
            <a:spLocks noGrp="1"/>
          </p:cNvSpPr>
          <p:nvPr>
            <p:ph type="title"/>
          </p:nvPr>
        </p:nvSpPr>
        <p:spPr>
          <a:xfrm>
            <a:off x="2116834" y="807220"/>
            <a:ext cx="7958331" cy="1077229"/>
          </a:xfrm>
        </p:spPr>
        <p:txBody>
          <a:bodyPr>
            <a:normAutofit/>
          </a:bodyPr>
          <a:lstStyle/>
          <a:p>
            <a:pPr algn="ctr"/>
            <a:r>
              <a:rPr lang="en-IN" sz="4000" b="0" i="0" u="none" strike="noStrike" dirty="0">
                <a:effectLst/>
                <a:latin typeface="+mn-lt"/>
              </a:rPr>
              <a:t>Proposed System</a:t>
            </a:r>
            <a:endParaRPr lang="en-IN" sz="4000" dirty="0"/>
          </a:p>
        </p:txBody>
      </p:sp>
      <p:sp>
        <p:nvSpPr>
          <p:cNvPr id="4" name="TextBox 3">
            <a:extLst>
              <a:ext uri="{FF2B5EF4-FFF2-40B4-BE49-F238E27FC236}">
                <a16:creationId xmlns:a16="http://schemas.microsoft.com/office/drawing/2014/main" id="{9318A992-6A82-493F-B7F7-D41997B37621}"/>
              </a:ext>
            </a:extLst>
          </p:cNvPr>
          <p:cNvSpPr txBox="1"/>
          <p:nvPr/>
        </p:nvSpPr>
        <p:spPr>
          <a:xfrm>
            <a:off x="1828800" y="2306480"/>
            <a:ext cx="7958331" cy="2862322"/>
          </a:xfrm>
          <a:prstGeom prst="rect">
            <a:avLst/>
          </a:prstGeom>
          <a:noFill/>
        </p:spPr>
        <p:txBody>
          <a:bodyPr wrap="square" rtlCol="0">
            <a:spAutoFit/>
          </a:bodyPr>
          <a:lstStyle/>
          <a:p>
            <a:pPr rtl="0" fontAlgn="base">
              <a:spcBef>
                <a:spcPts val="0"/>
              </a:spcBef>
              <a:spcAft>
                <a:spcPts val="0"/>
              </a:spcAft>
              <a:buFont typeface="Courier New" panose="02070309020205020404" pitchFamily="49" charset="0"/>
              <a:buChar char="o"/>
            </a:pPr>
            <a:r>
              <a:rPr lang="en-US" sz="1800" b="0" i="0" u="none" strike="noStrike" dirty="0">
                <a:effectLst/>
                <a:latin typeface="Arial" panose="020B0604020202020204" pitchFamily="34" charset="0"/>
              </a:rPr>
              <a:t> User Friendly UI</a:t>
            </a:r>
          </a:p>
          <a:p>
            <a:pPr rtl="0" fontAlgn="base">
              <a:spcBef>
                <a:spcPts val="0"/>
              </a:spcBef>
              <a:spcAft>
                <a:spcPts val="0"/>
              </a:spcAft>
              <a:buFont typeface="Courier New" panose="02070309020205020404" pitchFamily="49" charset="0"/>
              <a:buChar char="o"/>
            </a:pPr>
            <a:endParaRPr lang="en-US" dirty="0">
              <a:latin typeface="Arial" panose="020B0604020202020204" pitchFamily="34" charset="0"/>
            </a:endParaRPr>
          </a:p>
          <a:p>
            <a:pPr rtl="0" fontAlgn="base">
              <a:spcBef>
                <a:spcPts val="0"/>
              </a:spcBef>
              <a:spcAft>
                <a:spcPts val="0"/>
              </a:spcAft>
              <a:buFont typeface="Courier New" panose="02070309020205020404" pitchFamily="49" charset="0"/>
              <a:buChar char="o"/>
            </a:pPr>
            <a:r>
              <a:rPr lang="en-US" sz="1800" b="0" i="0" u="none" strike="noStrike" dirty="0">
                <a:effectLst/>
                <a:latin typeface="Arial" panose="020B0604020202020204" pitchFamily="34" charset="0"/>
              </a:rPr>
              <a:t> Need to be the registered user to see the crops and order them</a:t>
            </a:r>
          </a:p>
          <a:p>
            <a:pPr rtl="0" fontAlgn="base">
              <a:spcBef>
                <a:spcPts val="0"/>
              </a:spcBef>
              <a:spcAft>
                <a:spcPts val="0"/>
              </a:spcAft>
              <a:buFont typeface="Courier New" panose="02070309020205020404" pitchFamily="49" charset="0"/>
              <a:buChar char="o"/>
            </a:pPr>
            <a:endParaRPr lang="en-US" dirty="0">
              <a:latin typeface="Arial" panose="020B0604020202020204" pitchFamily="34" charset="0"/>
            </a:endParaRPr>
          </a:p>
          <a:p>
            <a:pPr rtl="0" fontAlgn="base">
              <a:spcBef>
                <a:spcPts val="0"/>
              </a:spcBef>
              <a:spcAft>
                <a:spcPts val="0"/>
              </a:spcAft>
              <a:buFont typeface="Courier New" panose="02070309020205020404" pitchFamily="49" charset="0"/>
              <a:buChar char="o"/>
            </a:pPr>
            <a:r>
              <a:rPr lang="en-US" dirty="0">
                <a:latin typeface="Arial" panose="020B0604020202020204" pitchFamily="34" charset="0"/>
              </a:rPr>
              <a:t> Add to the Shopping cart</a:t>
            </a:r>
          </a:p>
          <a:p>
            <a:pPr rtl="0" fontAlgn="base">
              <a:spcBef>
                <a:spcPts val="0"/>
              </a:spcBef>
              <a:spcAft>
                <a:spcPts val="0"/>
              </a:spcAft>
              <a:buFont typeface="Courier New" panose="02070309020205020404" pitchFamily="49" charset="0"/>
              <a:buChar char="o"/>
            </a:pPr>
            <a:endParaRPr lang="en-US" sz="1800" b="0" i="0" u="none" strike="noStrike" dirty="0">
              <a:effectLst/>
              <a:latin typeface="Arial" panose="020B0604020202020204" pitchFamily="34" charset="0"/>
            </a:endParaRPr>
          </a:p>
          <a:p>
            <a:pPr rtl="0" fontAlgn="base">
              <a:spcBef>
                <a:spcPts val="0"/>
              </a:spcBef>
              <a:spcAft>
                <a:spcPts val="0"/>
              </a:spcAft>
              <a:buFont typeface="Courier New" panose="02070309020205020404" pitchFamily="49" charset="0"/>
              <a:buChar char="o"/>
            </a:pPr>
            <a:r>
              <a:rPr lang="en-US" dirty="0">
                <a:latin typeface="Arial" panose="020B0604020202020204" pitchFamily="34" charset="0"/>
              </a:rPr>
              <a:t> Order placement</a:t>
            </a:r>
          </a:p>
          <a:p>
            <a:pPr rtl="0" fontAlgn="base">
              <a:spcBef>
                <a:spcPts val="0"/>
              </a:spcBef>
              <a:spcAft>
                <a:spcPts val="0"/>
              </a:spcAft>
              <a:buFont typeface="Courier New" panose="02070309020205020404" pitchFamily="49" charset="0"/>
              <a:buChar char="o"/>
            </a:pPr>
            <a:endParaRPr lang="en-US" sz="1800" b="0" i="0" u="none" strike="noStrike" dirty="0">
              <a:effectLst/>
              <a:latin typeface="Arial" panose="020B0604020202020204" pitchFamily="34" charset="0"/>
            </a:endParaRPr>
          </a:p>
          <a:p>
            <a:pPr rtl="0" fontAlgn="base">
              <a:spcBef>
                <a:spcPts val="0"/>
              </a:spcBef>
              <a:spcAft>
                <a:spcPts val="0"/>
              </a:spcAft>
              <a:buFont typeface="Courier New" panose="02070309020205020404" pitchFamily="49" charset="0"/>
              <a:buChar char="o"/>
            </a:pPr>
            <a:r>
              <a:rPr lang="en-US" dirty="0">
                <a:latin typeface="Arial" panose="020B0604020202020204" pitchFamily="34" charset="0"/>
              </a:rPr>
              <a:t> Crops add/remove by farmer</a:t>
            </a:r>
            <a:endParaRPr lang="en-US" sz="1800" b="0" i="0" u="none" strike="noStrike" dirty="0">
              <a:effectLst/>
              <a:latin typeface="Noto Sans Symbols"/>
            </a:endParaRPr>
          </a:p>
          <a:p>
            <a:endParaRPr lang="en-IN" dirty="0"/>
          </a:p>
        </p:txBody>
      </p:sp>
    </p:spTree>
    <p:extLst>
      <p:ext uri="{BB962C8B-B14F-4D97-AF65-F5344CB8AC3E}">
        <p14:creationId xmlns:p14="http://schemas.microsoft.com/office/powerpoint/2010/main" val="186174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C246-59CA-4CEB-92D3-426E06F4A7EC}"/>
              </a:ext>
            </a:extLst>
          </p:cNvPr>
          <p:cNvSpPr>
            <a:spLocks noGrp="1"/>
          </p:cNvSpPr>
          <p:nvPr>
            <p:ph type="title"/>
          </p:nvPr>
        </p:nvSpPr>
        <p:spPr>
          <a:xfrm>
            <a:off x="2116834" y="798427"/>
            <a:ext cx="7958331" cy="1077229"/>
          </a:xfrm>
        </p:spPr>
        <p:txBody>
          <a:bodyPr>
            <a:normAutofit/>
          </a:bodyPr>
          <a:lstStyle/>
          <a:p>
            <a:pPr algn="ctr"/>
            <a:r>
              <a:rPr lang="en-IN" sz="4000" b="0" i="0" u="none" strike="noStrike" dirty="0">
                <a:effectLst/>
                <a:latin typeface="+mn-lt"/>
              </a:rPr>
              <a:t>System Architecture</a:t>
            </a:r>
            <a:endParaRPr lang="en-IN" sz="4000" dirty="0"/>
          </a:p>
        </p:txBody>
      </p:sp>
      <p:sp>
        <p:nvSpPr>
          <p:cNvPr id="4" name="TextBox 3">
            <a:extLst>
              <a:ext uri="{FF2B5EF4-FFF2-40B4-BE49-F238E27FC236}">
                <a16:creationId xmlns:a16="http://schemas.microsoft.com/office/drawing/2014/main" id="{3EC01D3E-17B3-4ECE-91B1-C7B4988D37C9}"/>
              </a:ext>
            </a:extLst>
          </p:cNvPr>
          <p:cNvSpPr txBox="1"/>
          <p:nvPr/>
        </p:nvSpPr>
        <p:spPr>
          <a:xfrm>
            <a:off x="1441938" y="1875656"/>
            <a:ext cx="9674443" cy="3729226"/>
          </a:xfrm>
          <a:prstGeom prst="rect">
            <a:avLst/>
          </a:prstGeom>
          <a:noFill/>
        </p:spPr>
        <p:txBody>
          <a:bodyPr wrap="none" rtlCol="0">
            <a:spAutoFit/>
          </a:bodyPr>
          <a:lstStyle/>
          <a:p>
            <a:pPr marL="0" indent="0" rtl="0" fontAlgn="base">
              <a:spcBef>
                <a:spcPts val="0"/>
              </a:spcBef>
              <a:spcAft>
                <a:spcPts val="0"/>
              </a:spcAft>
              <a:buNone/>
            </a:pPr>
            <a:r>
              <a:rPr lang="en-US" sz="2000" b="0" i="0" u="none" strike="noStrike" dirty="0">
                <a:effectLst/>
                <a:latin typeface="Arial" panose="020B0604020202020204" pitchFamily="34" charset="0"/>
              </a:rPr>
              <a:t>Three Tier System Architecture</a:t>
            </a:r>
            <a:endParaRPr lang="en-US" sz="2000" b="0" i="0" u="none" strike="noStrike" dirty="0">
              <a:effectLst/>
              <a:latin typeface="Noto Sans Symbols"/>
            </a:endParaRPr>
          </a:p>
          <a:p>
            <a:pPr marL="457200" lvl="1" indent="0" rtl="0" fontAlgn="base">
              <a:spcBef>
                <a:spcPts val="1000"/>
              </a:spcBef>
              <a:spcAft>
                <a:spcPts val="0"/>
              </a:spcAft>
              <a:buNone/>
            </a:pPr>
            <a:r>
              <a:rPr lang="en-US" sz="2000" dirty="0">
                <a:latin typeface="Arial" panose="020B0604020202020204" pitchFamily="34" charset="0"/>
              </a:rPr>
              <a:t>1.</a:t>
            </a:r>
            <a:r>
              <a:rPr lang="en-US" sz="2000" b="0" i="0" u="none" strike="noStrike" dirty="0">
                <a:effectLst/>
                <a:latin typeface="Arial" panose="020B0604020202020204" pitchFamily="34" charset="0"/>
              </a:rPr>
              <a:t>The application will follow three-tiers architecture and will run on client/server </a:t>
            </a:r>
          </a:p>
          <a:p>
            <a:pPr marL="457200" lvl="1" indent="0" rtl="0" fontAlgn="base">
              <a:spcBef>
                <a:spcPts val="1000"/>
              </a:spcBef>
              <a:spcAft>
                <a:spcPts val="0"/>
              </a:spcAft>
              <a:buNone/>
            </a:pPr>
            <a:r>
              <a:rPr lang="en-US" sz="2000" dirty="0">
                <a:latin typeface="Arial" panose="020B0604020202020204" pitchFamily="34" charset="0"/>
              </a:rPr>
              <a:t>   m</a:t>
            </a:r>
            <a:r>
              <a:rPr lang="en-US" sz="2000" b="0" i="0" u="none" strike="noStrike" dirty="0">
                <a:effectLst/>
                <a:latin typeface="Arial" panose="020B0604020202020204" pitchFamily="34" charset="0"/>
              </a:rPr>
              <a:t>odel</a:t>
            </a:r>
          </a:p>
          <a:p>
            <a:pPr marL="457200" lvl="1" indent="0" rtl="0" fontAlgn="base">
              <a:spcBef>
                <a:spcPts val="1000"/>
              </a:spcBef>
              <a:spcAft>
                <a:spcPts val="0"/>
              </a:spcAft>
              <a:buNone/>
            </a:pPr>
            <a:r>
              <a:rPr lang="en-US" sz="2000" b="0" i="0" u="none" strike="noStrike" dirty="0">
                <a:effectLst/>
                <a:latin typeface="Arial" panose="020B0604020202020204" pitchFamily="34" charset="0"/>
              </a:rPr>
              <a:t>2.The client only displays the GUI and data but has no part in producing results.</a:t>
            </a:r>
          </a:p>
          <a:p>
            <a:pPr marL="457200" lvl="1" indent="0" rtl="0" fontAlgn="base">
              <a:spcBef>
                <a:spcPts val="1000"/>
              </a:spcBef>
              <a:spcAft>
                <a:spcPts val="0"/>
              </a:spcAft>
              <a:buNone/>
            </a:pPr>
            <a:endParaRPr lang="en-US" sz="2000" b="0" i="0" u="none" strike="noStrike" dirty="0">
              <a:effectLst/>
              <a:latin typeface="Arial" panose="020B0604020202020204" pitchFamily="34" charset="0"/>
            </a:endParaRPr>
          </a:p>
          <a:p>
            <a:pPr marL="800100" lvl="1" indent="-342900" fontAlgn="base">
              <a:spcBef>
                <a:spcPts val="1000"/>
              </a:spcBef>
              <a:buFont typeface="Arial" panose="020B0604020202020204" pitchFamily="34" charset="0"/>
              <a:buChar char="•"/>
            </a:pPr>
            <a:r>
              <a:rPr lang="en-US" sz="2000" dirty="0">
                <a:latin typeface="Arial" panose="020B0604020202020204" pitchFamily="34" charset="0"/>
              </a:rPr>
              <a:t>Client/Presentation Tier</a:t>
            </a:r>
          </a:p>
          <a:p>
            <a:pPr marL="800100" lvl="1" indent="-342900" fontAlgn="base">
              <a:spcBef>
                <a:spcPts val="1000"/>
              </a:spcBef>
              <a:buFont typeface="Arial" panose="020B0604020202020204" pitchFamily="34" charset="0"/>
              <a:buChar char="•"/>
            </a:pPr>
            <a:r>
              <a:rPr lang="en-US" sz="2000" dirty="0">
                <a:latin typeface="Arial" panose="020B0604020202020204" pitchFamily="34" charset="0"/>
              </a:rPr>
              <a:t>Business Logic Tier</a:t>
            </a:r>
          </a:p>
          <a:p>
            <a:pPr marL="800100" lvl="1" indent="-342900" fontAlgn="base">
              <a:spcBef>
                <a:spcPts val="1000"/>
              </a:spcBef>
              <a:buFont typeface="Arial" panose="020B0604020202020204" pitchFamily="34" charset="0"/>
              <a:buChar char="•"/>
            </a:pPr>
            <a:r>
              <a:rPr lang="en-US" sz="2000" dirty="0">
                <a:latin typeface="Arial" panose="020B0604020202020204" pitchFamily="34" charset="0"/>
              </a:rPr>
              <a:t>Data Tier</a:t>
            </a:r>
            <a:br>
              <a:rPr lang="en-US" sz="2000" b="0" dirty="0">
                <a:effectLst/>
              </a:rPr>
            </a:br>
            <a:endParaRPr lang="en-IN" dirty="0"/>
          </a:p>
        </p:txBody>
      </p:sp>
    </p:spTree>
    <p:extLst>
      <p:ext uri="{BB962C8B-B14F-4D97-AF65-F5344CB8AC3E}">
        <p14:creationId xmlns:p14="http://schemas.microsoft.com/office/powerpoint/2010/main" val="329827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8CC3-1F73-4EFF-A851-F046E93E9A58}"/>
              </a:ext>
            </a:extLst>
          </p:cNvPr>
          <p:cNvSpPr>
            <a:spLocks noGrp="1"/>
          </p:cNvSpPr>
          <p:nvPr>
            <p:ph type="title"/>
          </p:nvPr>
        </p:nvSpPr>
        <p:spPr>
          <a:xfrm>
            <a:off x="2097011" y="306894"/>
            <a:ext cx="7958331" cy="554751"/>
          </a:xfrm>
        </p:spPr>
        <p:txBody>
          <a:bodyPr>
            <a:normAutofit fontScale="90000"/>
          </a:bodyPr>
          <a:lstStyle/>
          <a:p>
            <a:pPr algn="ctr"/>
            <a:r>
              <a:rPr lang="en-IN" sz="4000" b="0" i="0" u="none" strike="noStrike" dirty="0">
                <a:effectLst/>
                <a:latin typeface="Arial" panose="020B0604020202020204" pitchFamily="34" charset="0"/>
              </a:rPr>
              <a:t>System Design</a:t>
            </a:r>
            <a:endParaRPr lang="en-IN" sz="4000" dirty="0"/>
          </a:p>
        </p:txBody>
      </p:sp>
      <p:pic>
        <p:nvPicPr>
          <p:cNvPr id="5" name="Image3">
            <a:extLst>
              <a:ext uri="{FF2B5EF4-FFF2-40B4-BE49-F238E27FC236}">
                <a16:creationId xmlns:a16="http://schemas.microsoft.com/office/drawing/2014/main" id="{7D9D006C-C53F-4A31-B565-273E3AF65D17}"/>
              </a:ext>
            </a:extLst>
          </p:cNvPr>
          <p:cNvPicPr/>
          <p:nvPr/>
        </p:nvPicPr>
        <p:blipFill>
          <a:blip r:embed="rId2"/>
          <a:stretch>
            <a:fillRect/>
          </a:stretch>
        </p:blipFill>
        <p:spPr bwMode="auto">
          <a:xfrm>
            <a:off x="2664069" y="1037492"/>
            <a:ext cx="7060223" cy="5671601"/>
          </a:xfrm>
          <a:prstGeom prst="rect">
            <a:avLst/>
          </a:prstGeom>
        </p:spPr>
      </p:pic>
    </p:spTree>
    <p:extLst>
      <p:ext uri="{BB962C8B-B14F-4D97-AF65-F5344CB8AC3E}">
        <p14:creationId xmlns:p14="http://schemas.microsoft.com/office/powerpoint/2010/main" val="337413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BAB1-6CD5-4491-A67F-5DFC46B0DA70}"/>
              </a:ext>
            </a:extLst>
          </p:cNvPr>
          <p:cNvSpPr>
            <a:spLocks noGrp="1"/>
          </p:cNvSpPr>
          <p:nvPr>
            <p:ph type="title"/>
          </p:nvPr>
        </p:nvSpPr>
        <p:spPr>
          <a:xfrm>
            <a:off x="2116834" y="269441"/>
            <a:ext cx="7958331" cy="1077229"/>
          </a:xfrm>
        </p:spPr>
        <p:txBody>
          <a:bodyPr>
            <a:normAutofit/>
          </a:bodyPr>
          <a:lstStyle/>
          <a:p>
            <a:pPr algn="ctr"/>
            <a:r>
              <a:rPr lang="en-IN" sz="4000" dirty="0"/>
              <a:t>E-R Diagram</a:t>
            </a:r>
          </a:p>
        </p:txBody>
      </p:sp>
      <p:pic>
        <p:nvPicPr>
          <p:cNvPr id="4" name="Picture 3">
            <a:extLst>
              <a:ext uri="{FF2B5EF4-FFF2-40B4-BE49-F238E27FC236}">
                <a16:creationId xmlns:a16="http://schemas.microsoft.com/office/drawing/2014/main" id="{AC2A29D3-CE73-4648-9AFF-C83D95053F67}"/>
              </a:ext>
            </a:extLst>
          </p:cNvPr>
          <p:cNvPicPr>
            <a:picLocks noChangeAspect="1"/>
          </p:cNvPicPr>
          <p:nvPr/>
        </p:nvPicPr>
        <p:blipFill>
          <a:blip r:embed="rId2"/>
          <a:stretch>
            <a:fillRect/>
          </a:stretch>
        </p:blipFill>
        <p:spPr>
          <a:xfrm>
            <a:off x="1169376" y="967153"/>
            <a:ext cx="10075985" cy="5732585"/>
          </a:xfrm>
          <a:prstGeom prst="rect">
            <a:avLst/>
          </a:prstGeom>
        </p:spPr>
      </p:pic>
    </p:spTree>
    <p:extLst>
      <p:ext uri="{BB962C8B-B14F-4D97-AF65-F5344CB8AC3E}">
        <p14:creationId xmlns:p14="http://schemas.microsoft.com/office/powerpoint/2010/main" val="6398947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38766F-4A4C-4A97-A586-D473DB73896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09D4EA3-187B-4130-8E4D-A4F81F967848}">
  <ds:schemaRefs>
    <ds:schemaRef ds:uri="http://schemas.microsoft.com/sharepoint/v3/contenttype/forms"/>
  </ds:schemaRefs>
</ds:datastoreItem>
</file>

<file path=customXml/itemProps3.xml><?xml version="1.0" encoding="utf-8"?>
<ds:datastoreItem xmlns:ds="http://schemas.openxmlformats.org/officeDocument/2006/customXml" ds:itemID="{A15A3BA9-6D02-4532-AB7C-88A97C6EE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Madison design</Template>
  <TotalTime>345</TotalTime>
  <Words>486</Words>
  <Application>Microsoft Office PowerPoint</Application>
  <PresentationFormat>Widescreen</PresentationFormat>
  <Paragraphs>98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Courier New</vt:lpstr>
      <vt:lpstr>MS Shell Dlg 2</vt:lpstr>
      <vt:lpstr>Noto Sans Symbols</vt:lpstr>
      <vt:lpstr>Times New Roman</vt:lpstr>
      <vt:lpstr>Verdana</vt:lpstr>
      <vt:lpstr>Wingdings</vt:lpstr>
      <vt:lpstr>Wingdings 3</vt:lpstr>
      <vt:lpstr>Madison</vt:lpstr>
      <vt:lpstr>E-Farmer’s Market</vt:lpstr>
      <vt:lpstr>PowerPoint Presentation</vt:lpstr>
      <vt:lpstr>Introduction</vt:lpstr>
      <vt:lpstr>Technologies Used</vt:lpstr>
      <vt:lpstr>Modules</vt:lpstr>
      <vt:lpstr>Proposed System</vt:lpstr>
      <vt:lpstr>System Architecture</vt:lpstr>
      <vt:lpstr>System Design</vt:lpstr>
      <vt:lpstr>E-R Diagram</vt:lpstr>
      <vt:lpstr>Use Case Diagram</vt:lpstr>
      <vt:lpstr>Test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E-Farmer’s Market</dc:title>
  <dc:creator>Govind Nair</dc:creator>
  <cp:lastModifiedBy>Govind Nair</cp:lastModifiedBy>
  <cp:revision>26</cp:revision>
  <dcterms:created xsi:type="dcterms:W3CDTF">2021-09-29T11:37:18Z</dcterms:created>
  <dcterms:modified xsi:type="dcterms:W3CDTF">2021-09-30T09:17:29Z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